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26"/>
  </p:notesMasterIdLst>
  <p:sldIdLst>
    <p:sldId id="256" r:id="rId2"/>
    <p:sldId id="284" r:id="rId3"/>
    <p:sldId id="257" r:id="rId4"/>
    <p:sldId id="285" r:id="rId5"/>
    <p:sldId id="262" r:id="rId6"/>
    <p:sldId id="263" r:id="rId7"/>
    <p:sldId id="286" r:id="rId8"/>
    <p:sldId id="264" r:id="rId9"/>
    <p:sldId id="287" r:id="rId10"/>
    <p:sldId id="265" r:id="rId11"/>
    <p:sldId id="266" r:id="rId12"/>
    <p:sldId id="267" r:id="rId13"/>
    <p:sldId id="268" r:id="rId14"/>
    <p:sldId id="271" r:id="rId15"/>
    <p:sldId id="288" r:id="rId16"/>
    <p:sldId id="275" r:id="rId17"/>
    <p:sldId id="276" r:id="rId18"/>
    <p:sldId id="277" r:id="rId19"/>
    <p:sldId id="278" r:id="rId20"/>
    <p:sldId id="279" r:id="rId21"/>
    <p:sldId id="280" r:id="rId22"/>
    <p:sldId id="281" r:id="rId23"/>
    <p:sldId id="282" r:id="rId24"/>
    <p:sldId id="272" r:id="rId25"/>
  </p:sldIdLst>
  <p:sldSz cx="9144000" cy="6858000" type="screen4x3"/>
  <p:notesSz cx="6858000" cy="9144000"/>
  <p:embeddedFontLst>
    <p:embeddedFont>
      <p:font typeface="Georgia" pitchFamily="18" charset="0"/>
      <p:regular r:id="rId27"/>
      <p:bold r:id="rId28"/>
      <p:italic r:id="rId29"/>
      <p:boldItalic r:id="rId30"/>
    </p:embeddedFont>
    <p:embeddedFont>
      <p:font typeface="Wingdings 2" pitchFamily="18" charset="2"/>
      <p:regular r:id="rId31"/>
    </p:embeddedFont>
    <p:embeddedFont>
      <p:font typeface="Batang" pitchFamily="18" charset="-127"/>
      <p:regular r:id="rId32"/>
    </p:embeddedFon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717" autoAdjust="0"/>
  </p:normalViewPr>
  <p:slideViewPr>
    <p:cSldViewPr>
      <p:cViewPr>
        <p:scale>
          <a:sx n="100" d="100"/>
          <a:sy n="100" d="100"/>
        </p:scale>
        <p:origin x="-168" y="732"/>
      </p:cViewPr>
      <p:guideLst>
        <p:guide orient="horz" pos="2160"/>
        <p:guide pos="2880"/>
      </p:guideLst>
    </p:cSldViewPr>
  </p:slideViewPr>
  <p:outlineViewPr>
    <p:cViewPr>
      <p:scale>
        <a:sx n="33" d="100"/>
        <a:sy n="33" d="100"/>
      </p:scale>
      <p:origin x="0" y="157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29BD1-6308-4674-B52A-45719BD84E93}" type="datetimeFigureOut">
              <a:rPr lang="en-US" smtClean="0"/>
              <a:pPr/>
              <a:t>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110986-E531-4161-834D-0091D57AD6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F5A6DE2-A9C9-4DF9-8BBE-3D483D1585A6}" type="datetime1">
              <a:rPr lang="en-US" smtClean="0"/>
              <a:pPr/>
              <a:t>1/29/2011</a:t>
            </a:fld>
            <a:endParaRPr lang="en-US"/>
          </a:p>
        </p:txBody>
      </p:sp>
      <p:sp>
        <p:nvSpPr>
          <p:cNvPr id="17" name="Footer Placeholder 16"/>
          <p:cNvSpPr>
            <a:spLocks noGrp="1"/>
          </p:cNvSpPr>
          <p:nvPr>
            <p:ph type="ftr" sz="quarter" idx="11"/>
          </p:nvPr>
        </p:nvSpPr>
        <p:spPr/>
        <p:txBody>
          <a:bodyPr/>
          <a:lstStyle/>
          <a:p>
            <a:r>
              <a:rPr lang="en-US" smtClean="0"/>
              <a:t>David Pearce - www.abolitionist.com</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0C02AD-1493-4376-9AF0-EF851912C06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DEC754-F51A-4D00-A370-1F3F6D29EFBF}" type="datetime1">
              <a:rPr lang="en-US" smtClean="0"/>
              <a:pPr/>
              <a:t>1/29/2011</a:t>
            </a:fld>
            <a:endParaRPr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6" name="Slide Number Placeholder 5"/>
          <p:cNvSpPr>
            <a:spLocks noGrp="1"/>
          </p:cNvSpPr>
          <p:nvPr>
            <p:ph type="sldNum" sz="quarter" idx="12"/>
          </p:nvPr>
        </p:nvSpPr>
        <p:spPr/>
        <p:txBody>
          <a:bodyPr/>
          <a:lstStyle/>
          <a:p>
            <a:fld id="{3B0C02AD-1493-4376-9AF0-EF851912C0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B0C02AD-1493-4376-9AF0-EF851912C06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1A43E-DC8F-42EF-BF01-9462C32CD548}" type="datetime1">
              <a:rPr lang="en-US" smtClean="0"/>
              <a:pPr/>
              <a:t>1/29/2011</a:t>
            </a:fld>
            <a:endParaRPr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CF0B10-243F-47D6-B8BC-461971431A25}" type="datetime1">
              <a:rPr lang="en-US" smtClean="0"/>
              <a:pPr/>
              <a:t>1/29/2011</a:t>
            </a:fld>
            <a:endParaRPr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B0C02AD-1493-4376-9AF0-EF851912C06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4" name="Date Placeholder 3"/>
          <p:cNvSpPr>
            <a:spLocks noGrp="1"/>
          </p:cNvSpPr>
          <p:nvPr>
            <p:ph type="dt" sz="half" idx="10"/>
          </p:nvPr>
        </p:nvSpPr>
        <p:spPr/>
        <p:txBody>
          <a:bodyPr/>
          <a:lstStyle/>
          <a:p>
            <a:fld id="{AA806734-FB88-4AA7-9C20-75B5DDDD95D3}" type="datetime1">
              <a:rPr lang="en-US" smtClean="0"/>
              <a:pPr/>
              <a:t>1/29/2011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0C02AD-1493-4376-9AF0-EF851912C06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915A4CF-D255-42FA-84FA-B99AF0943483}" type="datetime1">
              <a:rPr lang="en-US" smtClean="0"/>
              <a:pPr/>
              <a:t>1/29/2011</a:t>
            </a:fld>
            <a:endParaRPr lang="en-US"/>
          </a:p>
        </p:txBody>
      </p:sp>
      <p:sp>
        <p:nvSpPr>
          <p:cNvPr id="6" name="Footer Placeholder 5"/>
          <p:cNvSpPr>
            <a:spLocks noGrp="1"/>
          </p:cNvSpPr>
          <p:nvPr>
            <p:ph type="ftr" sz="quarter" idx="11"/>
          </p:nvPr>
        </p:nvSpPr>
        <p:spPr/>
        <p:txBody>
          <a:bodyPr/>
          <a:lstStyle/>
          <a:p>
            <a:r>
              <a:rPr lang="en-US" smtClean="0"/>
              <a:t>David Pearce - www.abolitionist.com</a:t>
            </a:r>
            <a:endParaRPr lang="en-US"/>
          </a:p>
        </p:txBody>
      </p:sp>
      <p:sp>
        <p:nvSpPr>
          <p:cNvPr id="7" name="Slide Number Placeholder 6"/>
          <p:cNvSpPr>
            <a:spLocks noGrp="1"/>
          </p:cNvSpPr>
          <p:nvPr>
            <p:ph type="sldNum" sz="quarter" idx="12"/>
          </p:nvPr>
        </p:nvSpPr>
        <p:spPr/>
        <p:txBody>
          <a:bodyPr/>
          <a:lstStyle/>
          <a:p>
            <a:fld id="{3B0C02AD-1493-4376-9AF0-EF851912C06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0D329C5-3072-49CE-86B8-29F07BFB6EE4}" type="datetime1">
              <a:rPr lang="en-US" smtClean="0"/>
              <a:pPr/>
              <a:t>1/29/2011</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David Pearce - www.abolitionist.com</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B0C02AD-1493-4376-9AF0-EF851912C06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500E57-BCF5-44FD-8611-66F9A2DABD82}" type="datetime1">
              <a:rPr lang="en-US" smtClean="0"/>
              <a:pPr/>
              <a:t>1/29/2011</a:t>
            </a:fld>
            <a:endParaRPr lang="en-US"/>
          </a:p>
        </p:txBody>
      </p:sp>
      <p:sp>
        <p:nvSpPr>
          <p:cNvPr id="4" name="Footer Placeholder 3"/>
          <p:cNvSpPr>
            <a:spLocks noGrp="1"/>
          </p:cNvSpPr>
          <p:nvPr>
            <p:ph type="ftr" sz="quarter" idx="11"/>
          </p:nvPr>
        </p:nvSpPr>
        <p:spPr/>
        <p:txBody>
          <a:bodyPr/>
          <a:lstStyle/>
          <a:p>
            <a:r>
              <a:rPr lang="en-US" smtClean="0"/>
              <a:t>David Pearce - www.abolitionist.com</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B0C02AD-1493-4376-9AF0-EF851912C0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fld id="{600F6876-5D14-4225-BD32-59064FAAE4D6}" type="datetime1">
              <a:rPr lang="en-US" smtClean="0"/>
              <a:pPr/>
              <a:t>1/29/2011</a:t>
            </a:fld>
            <a:endParaRPr lang="en-US"/>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B0C02AD-1493-4376-9AF0-EF851912C0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B0C02AD-1493-4376-9AF0-EF851912C06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7373351-1D91-4B3C-B9D6-C8D9D10A689D}" type="datetime1">
              <a:rPr lang="en-US" smtClean="0"/>
              <a:pPr/>
              <a:t>1/29/2011</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David Pearce - www.abolitionist.com</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B0C02AD-1493-4376-9AF0-EF851912C06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AD3141E-5FEC-4D53-8683-322D631D3FC7}" type="datetime1">
              <a:rPr lang="en-US" smtClean="0"/>
              <a:pPr/>
              <a:t>1/29/2011</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David Pearce - www.abolitionist.com</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5866D6D-4563-46F9-90B6-F618310254CA}" type="datetime1">
              <a:rPr lang="en-US" smtClean="0"/>
              <a:pPr/>
              <a:t>1/29/2011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David Pearce - www.abolitionist.com</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B0C02AD-1493-4376-9AF0-EF851912C06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371600"/>
          </a:xfrm>
        </p:spPr>
        <p:txBody>
          <a:bodyPr>
            <a:normAutofit/>
          </a:bodyPr>
          <a:lstStyle/>
          <a:p>
            <a:r>
              <a:rPr lang="en-US" sz="3100" cap="small" dirty="0" smtClean="0"/>
              <a:t>What Is Empathetic </a:t>
            </a:r>
            <a:r>
              <a:rPr lang="en-US" sz="3100" cap="small" dirty="0" err="1" smtClean="0"/>
              <a:t>Superintelligence</a:t>
            </a:r>
            <a:r>
              <a:rPr lang="en-US" sz="3100" cap="small" dirty="0" smtClean="0"/>
              <a:t>?</a:t>
            </a:r>
            <a:r>
              <a:rPr lang="en-US" cap="small" dirty="0" smtClean="0"/>
              <a:t/>
            </a:r>
            <a:br>
              <a:rPr lang="en-US" cap="small" dirty="0" smtClean="0"/>
            </a:br>
            <a:r>
              <a:rPr lang="en-US" sz="2800" cap="small" dirty="0" smtClean="0">
                <a:solidFill>
                  <a:schemeClr val="tx1"/>
                </a:solidFill>
              </a:rPr>
              <a:t>David Pearce</a:t>
            </a:r>
            <a:endParaRPr lang="en-US" sz="2800" cap="small" dirty="0">
              <a:solidFill>
                <a:schemeClr val="tx1"/>
              </a:solidFill>
            </a:endParaRPr>
          </a:p>
        </p:txBody>
      </p:sp>
      <p:sp>
        <p:nvSpPr>
          <p:cNvPr id="6" name="Footer Placeholder 5"/>
          <p:cNvSpPr>
            <a:spLocks noGrp="1"/>
          </p:cNvSpPr>
          <p:nvPr>
            <p:ph type="ftr" sz="quarter" idx="11"/>
          </p:nvPr>
        </p:nvSpPr>
        <p:spPr/>
        <p:txBody>
          <a:bodyPr/>
          <a:lstStyle/>
          <a:p>
            <a:r>
              <a:rPr lang="en-US" dirty="0" smtClean="0"/>
              <a:t>David Pearce - www.abolitionist.com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a:bodyPr>
          <a:lstStyle/>
          <a:p>
            <a:r>
              <a:rPr lang="en-US" cap="small" dirty="0" smtClean="0"/>
              <a:t>WHAT IS FRIENDLINESS?</a:t>
            </a:r>
            <a:endParaRPr lang="en-US" cap="small" dirty="0"/>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4" name="Content Placeholder 3"/>
          <p:cNvSpPr>
            <a:spLocks noGrp="1"/>
          </p:cNvSpPr>
          <p:nvPr>
            <p:ph sz="quarter" idx="1"/>
          </p:nvPr>
        </p:nvSpPr>
        <p:spPr>
          <a:xfrm>
            <a:off x="301752" y="1527048"/>
            <a:ext cx="8503920" cy="2587752"/>
          </a:xfrm>
        </p:spPr>
        <p:txBody>
          <a:bodyPr>
            <a:normAutofit fontScale="77500" lnSpcReduction="20000"/>
          </a:bodyPr>
          <a:lstStyle/>
          <a:p>
            <a:pPr marL="0" indent="0" algn="ctr">
              <a:buNone/>
            </a:pPr>
            <a:r>
              <a:rPr lang="en-US" sz="1500" i="1" dirty="0" smtClean="0"/>
              <a:t>“Until he extends the circle of his compassion to all living things, man will not himself find peace.”</a:t>
            </a:r>
          </a:p>
          <a:p>
            <a:pPr marL="0" indent="0" algn="ctr">
              <a:buNone/>
            </a:pPr>
            <a:r>
              <a:rPr lang="en-US" sz="1500" i="1" dirty="0" smtClean="0"/>
              <a:t>Albert Schweitzer</a:t>
            </a:r>
          </a:p>
          <a:p>
            <a:pPr marL="0" indent="0" algn="ctr">
              <a:buNone/>
            </a:pPr>
            <a:r>
              <a:rPr lang="en-US" sz="1200" dirty="0" smtClean="0"/>
              <a:t>(The Philosophy of Civilisation, Tr. by </a:t>
            </a:r>
            <a:r>
              <a:rPr lang="en-US" sz="1200" dirty="0" err="1" smtClean="0"/>
              <a:t>C.T.</a:t>
            </a:r>
            <a:r>
              <a:rPr lang="en-US" sz="1200" dirty="0" smtClean="0"/>
              <a:t> Campion, New York, Macmillan Co., 1949.)</a:t>
            </a:r>
          </a:p>
          <a:p>
            <a:pPr marL="0" indent="0">
              <a:buNone/>
            </a:pPr>
            <a:endParaRPr lang="en-US" sz="1200" dirty="0" smtClean="0"/>
          </a:p>
          <a:p>
            <a:pPr marL="0" indent="0" algn="ctr">
              <a:buNone/>
            </a:pPr>
            <a:r>
              <a:rPr lang="en-US" sz="1500" i="1" dirty="0" smtClean="0"/>
              <a:t>“Our task must be to free ourselves... by widening our circle of compassion to embrace all living creatures and the whole of nature and its beauty.”</a:t>
            </a:r>
          </a:p>
          <a:p>
            <a:pPr marL="0" indent="0" algn="ctr">
              <a:buNone/>
            </a:pPr>
            <a:r>
              <a:rPr lang="en-US" sz="1600" i="1" dirty="0" smtClean="0"/>
              <a:t>Albert Einstein</a:t>
            </a:r>
            <a:endParaRPr lang="en-US" sz="1500" i="1" dirty="0" smtClean="0"/>
          </a:p>
          <a:p>
            <a:pPr marL="0" indent="0">
              <a:buNone/>
            </a:pPr>
            <a:endParaRPr lang="en-US" sz="1700" dirty="0" smtClean="0"/>
          </a:p>
          <a:p>
            <a:pPr marL="0" indent="0">
              <a:buNone/>
            </a:pPr>
            <a:r>
              <a:rPr lang="en-US" sz="1700" dirty="0" smtClean="0"/>
              <a:t>ASSUMPTION: Minimum precondition of any advanced </a:t>
            </a:r>
            <a:r>
              <a:rPr lang="en-US" sz="1700" dirty="0" err="1" smtClean="0"/>
              <a:t>civilisation</a:t>
            </a:r>
            <a:r>
              <a:rPr lang="en-US" sz="1700" dirty="0" smtClean="0"/>
              <a:t>:</a:t>
            </a:r>
          </a:p>
          <a:p>
            <a:pPr marL="0" indent="0" algn="just">
              <a:buNone/>
            </a:pPr>
            <a:r>
              <a:rPr lang="en-US" sz="1700" dirty="0" smtClean="0"/>
              <a:t>“</a:t>
            </a:r>
            <a:r>
              <a:rPr lang="en-US" sz="2300" dirty="0" smtClean="0"/>
              <a:t>We advocate the well-being of all sentience, including humans, non-human animals, and any future artificial intellects, modified life forms, or other intelligences to which technological and scientific advance may give rise</a:t>
            </a:r>
            <a:r>
              <a:rPr lang="en-US" sz="1700" dirty="0" smtClean="0"/>
              <a:t>”</a:t>
            </a:r>
          </a:p>
          <a:p>
            <a:pPr marL="0" indent="0" algn="ctr">
              <a:buNone/>
            </a:pPr>
            <a:r>
              <a:rPr lang="en-US" sz="1700" dirty="0" smtClean="0"/>
              <a:t>(Transhumanist Declaration 1998, 2009)</a:t>
            </a:r>
          </a:p>
          <a:p>
            <a:pPr marL="0" indent="0">
              <a:buNone/>
            </a:pPr>
            <a:endParaRPr lang="en-US" sz="1700" i="1" dirty="0" smtClean="0"/>
          </a:p>
        </p:txBody>
      </p:sp>
      <p:pic>
        <p:nvPicPr>
          <p:cNvPr id="5122" name="Picture 2" descr="C:\Users\James\Desktop\dave jan 2011 talk\3-sentience.jpg"/>
          <p:cNvPicPr>
            <a:picLocks noChangeAspect="1" noChangeArrowheads="1"/>
          </p:cNvPicPr>
          <p:nvPr/>
        </p:nvPicPr>
        <p:blipFill>
          <a:blip r:embed="rId2" cstate="print"/>
          <a:srcRect/>
          <a:stretch>
            <a:fillRect/>
          </a:stretch>
        </p:blipFill>
        <p:spPr bwMode="auto">
          <a:xfrm>
            <a:off x="1524000" y="4114800"/>
            <a:ext cx="5867400" cy="2113003"/>
          </a:xfrm>
          <a:prstGeom prst="rect">
            <a:avLst/>
          </a:prstGeom>
          <a:noFill/>
        </p:spPr>
      </p:pic>
      <p:sp>
        <p:nvSpPr>
          <p:cNvPr id="6" name="TextBox 5"/>
          <p:cNvSpPr txBox="1"/>
          <p:nvPr/>
        </p:nvSpPr>
        <p:spPr>
          <a:xfrm>
            <a:off x="7772400" y="5715000"/>
            <a:ext cx="1143000" cy="646331"/>
          </a:xfrm>
          <a:prstGeom prst="rect">
            <a:avLst/>
          </a:prstGeom>
          <a:noFill/>
        </p:spPr>
        <p:txBody>
          <a:bodyPr wrap="square" rtlCol="0">
            <a:spAutoFit/>
          </a:bodyPr>
          <a:lstStyle/>
          <a:p>
            <a:r>
              <a:rPr lang="en-US" b="1" i="1" dirty="0" smtClean="0"/>
              <a:t>but...</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400" cap="small" dirty="0" smtClean="0"/>
              <a:t>WHAT IS FRIENDLINESS?</a:t>
            </a:r>
            <a:endParaRPr lang="en-US" sz="2400" cap="small" dirty="0"/>
          </a:p>
        </p:txBody>
      </p:sp>
      <p:sp>
        <p:nvSpPr>
          <p:cNvPr id="3" name="Content Placeholder 2"/>
          <p:cNvSpPr>
            <a:spLocks noGrp="1"/>
          </p:cNvSpPr>
          <p:nvPr>
            <p:ph sz="quarter" idx="1"/>
          </p:nvPr>
        </p:nvSpPr>
        <p:spPr>
          <a:xfrm>
            <a:off x="304800" y="1524000"/>
            <a:ext cx="8503920" cy="3581400"/>
          </a:xfrm>
        </p:spPr>
        <p:txBody>
          <a:bodyPr>
            <a:noAutofit/>
          </a:bodyPr>
          <a:lstStyle/>
          <a:p>
            <a:pPr algn="ctr">
              <a:buNone/>
            </a:pPr>
            <a:r>
              <a:rPr lang="en-US" sz="1200" b="1" dirty="0" smtClean="0"/>
              <a:t>Well-being: Questions</a:t>
            </a:r>
          </a:p>
          <a:p>
            <a:pPr marL="0" indent="0"/>
            <a:r>
              <a:rPr lang="en-US" sz="1200" dirty="0" smtClean="0"/>
              <a:t>What kind of well-being?</a:t>
            </a:r>
          </a:p>
          <a:p>
            <a:pPr marL="0" indent="0"/>
            <a:r>
              <a:rPr lang="en-US" sz="1200" dirty="0" smtClean="0"/>
              <a:t>How far above “hedonic zero”?</a:t>
            </a:r>
          </a:p>
          <a:p>
            <a:pPr marL="0" indent="0"/>
            <a:r>
              <a:rPr lang="en-US" sz="1200" dirty="0" smtClean="0"/>
              <a:t>How extensive? [world-wide, pan-galactic, cosmic?]</a:t>
            </a:r>
          </a:p>
          <a:p>
            <a:pPr marL="0" indent="0"/>
            <a:r>
              <a:rPr lang="en-US" sz="1200" dirty="0" smtClean="0"/>
              <a:t>Traditional meat world or Virtual Reality?</a:t>
            </a:r>
          </a:p>
          <a:p>
            <a:pPr marL="0" indent="0"/>
            <a:r>
              <a:rPr lang="en-US" sz="1200" dirty="0" smtClean="0"/>
              <a:t>Egoistic or Empathetic?</a:t>
            </a:r>
          </a:p>
          <a:p>
            <a:pPr marL="0" indent="0"/>
            <a:r>
              <a:rPr lang="en-US" sz="1200" dirty="0" smtClean="0"/>
              <a:t>Solitary  or Social?</a:t>
            </a:r>
          </a:p>
          <a:p>
            <a:pPr marL="0" indent="0"/>
            <a:r>
              <a:rPr lang="en-US" sz="1200" dirty="0" smtClean="0"/>
              <a:t>Intelligent or Orgasmic?</a:t>
            </a:r>
          </a:p>
          <a:p>
            <a:pPr marL="0" indent="0"/>
            <a:r>
              <a:rPr lang="en-US" sz="1200" dirty="0" smtClean="0"/>
              <a:t>Plural or singleton?</a:t>
            </a:r>
          </a:p>
          <a:p>
            <a:pPr marL="0" indent="0"/>
            <a:r>
              <a:rPr lang="en-US" sz="1200" dirty="0" smtClean="0"/>
              <a:t>Jupiter brains and/or a utilitronium shockwave in the maximum density of Everett branches?</a:t>
            </a:r>
          </a:p>
          <a:p>
            <a:pPr marL="0" indent="0" algn="ctr">
              <a:buNone/>
            </a:pPr>
            <a:endParaRPr lang="en-US" sz="1200" dirty="0" smtClean="0"/>
          </a:p>
          <a:p>
            <a:pPr marL="0" indent="0" algn="ctr">
              <a:buNone/>
            </a:pPr>
            <a:r>
              <a:rPr lang="en-US" sz="1200" b="1" dirty="0" smtClean="0"/>
              <a:t>Further Questions:</a:t>
            </a:r>
          </a:p>
          <a:p>
            <a:pPr marL="0" indent="0" algn="ctr">
              <a:buNone/>
            </a:pPr>
            <a:endParaRPr lang="en-US" sz="1200" dirty="0" smtClean="0"/>
          </a:p>
          <a:p>
            <a:pPr marL="0" indent="0"/>
            <a:r>
              <a:rPr lang="en-US" sz="1200" dirty="0" smtClean="0"/>
              <a:t>What should we do about predators, sociopaths, malevolent agents?</a:t>
            </a:r>
          </a:p>
          <a:p>
            <a:pPr marL="0" indent="0"/>
            <a:r>
              <a:rPr lang="en-US" sz="1200" dirty="0" smtClean="0"/>
              <a:t>Is friendliness computable?</a:t>
            </a:r>
          </a:p>
          <a:p>
            <a:endParaRPr lang="en-US" sz="1200" dirty="0" smtClean="0">
              <a:solidFill>
                <a:schemeClr val="tx1"/>
              </a:solidFill>
            </a:endParaRPr>
          </a:p>
          <a:p>
            <a:pPr>
              <a:buNone/>
            </a:pPr>
            <a:r>
              <a:rPr lang="en-US" sz="1200" dirty="0" smtClean="0"/>
              <a:t>	</a:t>
            </a:r>
            <a:endParaRPr lang="en-US" sz="1200" dirty="0" smtClean="0">
              <a:solidFill>
                <a:schemeClr val="tx1"/>
              </a:solidFill>
            </a:endParaRPr>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7" name="TextBox 6"/>
          <p:cNvSpPr txBox="1"/>
          <p:nvPr/>
        </p:nvSpPr>
        <p:spPr>
          <a:xfrm>
            <a:off x="381000" y="5562600"/>
            <a:ext cx="7467600" cy="707886"/>
          </a:xfrm>
          <a:prstGeom prst="rect">
            <a:avLst/>
          </a:prstGeom>
          <a:noFill/>
        </p:spPr>
        <p:txBody>
          <a:bodyPr wrap="square" rtlCol="0">
            <a:spAutoFit/>
          </a:bodyPr>
          <a:lstStyle/>
          <a:p>
            <a:pPr>
              <a:buNone/>
            </a:pPr>
            <a:r>
              <a:rPr lang="en-US" sz="800" dirty="0" smtClean="0"/>
              <a:t>Refs:</a:t>
            </a:r>
          </a:p>
          <a:p>
            <a:pPr marL="228600" indent="-228600">
              <a:buFont typeface="+mj-lt"/>
              <a:buAutoNum type="arabicPeriod"/>
            </a:pPr>
            <a:r>
              <a:rPr lang="en-US" sz="800" dirty="0" smtClean="0"/>
              <a:t>http://humanityplus.org/learn/transhumanist-declaration/</a:t>
            </a:r>
          </a:p>
          <a:p>
            <a:pPr marL="228600" indent="-228600">
              <a:buFont typeface="+mj-lt"/>
              <a:buAutoNum type="arabicPeriod"/>
            </a:pPr>
            <a:r>
              <a:rPr lang="en-US" sz="800" dirty="0" smtClean="0"/>
              <a:t>http://www.abolitionist.com/reprogramming/</a:t>
            </a:r>
          </a:p>
          <a:p>
            <a:pPr marL="228600" indent="-228600">
              <a:buFont typeface="+mj-lt"/>
              <a:buAutoNum type="arabicPeriod"/>
            </a:pPr>
            <a:r>
              <a:rPr lang="en-US" sz="800" dirty="0" smtClean="0"/>
              <a:t>http://www.abolitionist.com/multiverse.html</a:t>
            </a:r>
          </a:p>
          <a:p>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cap="small" dirty="0" smtClean="0"/>
              <a:t>A GOD'S-EYE-VIEW</a:t>
            </a:r>
            <a:endParaRPr lang="en-US" sz="2800" cap="small" dirty="0"/>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4" name="Content Placeholder 3"/>
          <p:cNvSpPr>
            <a:spLocks noGrp="1"/>
          </p:cNvSpPr>
          <p:nvPr>
            <p:ph sz="quarter" idx="1"/>
          </p:nvPr>
        </p:nvSpPr>
        <p:spPr>
          <a:xfrm>
            <a:off x="301752" y="1527048"/>
            <a:ext cx="8503920" cy="4873752"/>
          </a:xfrm>
        </p:spPr>
        <p:txBody>
          <a:bodyPr>
            <a:noAutofit/>
          </a:bodyPr>
          <a:lstStyle/>
          <a:p>
            <a:pPr>
              <a:buNone/>
            </a:pPr>
            <a:r>
              <a:rPr lang="en-US" sz="1200" dirty="0" smtClean="0"/>
              <a:t>Should we aim for </a:t>
            </a:r>
            <a:r>
              <a:rPr lang="en-US" sz="1200" i="1" dirty="0" smtClean="0"/>
              <a:t>human</a:t>
            </a:r>
            <a:r>
              <a:rPr lang="en-US" sz="1200" dirty="0" smtClean="0"/>
              <a:t>-friendly </a:t>
            </a:r>
            <a:r>
              <a:rPr lang="en-US" sz="1200" dirty="0" err="1" smtClean="0"/>
              <a:t>superintelligence</a:t>
            </a:r>
            <a:r>
              <a:rPr lang="en-US" sz="1200" dirty="0" smtClean="0"/>
              <a:t> i.e. to “lock in” anthropocentric bias?</a:t>
            </a:r>
          </a:p>
          <a:p>
            <a:pPr>
              <a:buNone/>
            </a:pPr>
            <a:r>
              <a:rPr lang="en-US" sz="1200" dirty="0" smtClean="0"/>
              <a:t>Or should we aspire to </a:t>
            </a:r>
            <a:r>
              <a:rPr lang="en-US" sz="1200" i="1" dirty="0" smtClean="0"/>
              <a:t>sentience</a:t>
            </a:r>
            <a:r>
              <a:rPr lang="en-US" sz="1200" dirty="0" smtClean="0"/>
              <a:t>-friendly </a:t>
            </a:r>
            <a:r>
              <a:rPr lang="en-US" sz="1200" dirty="0" err="1" smtClean="0"/>
              <a:t>superintelligence</a:t>
            </a:r>
            <a:r>
              <a:rPr lang="en-US" sz="1200" dirty="0" smtClean="0"/>
              <a:t>? </a:t>
            </a:r>
          </a:p>
          <a:p>
            <a:pPr>
              <a:buNone/>
            </a:pPr>
            <a:endParaRPr lang="en-US" sz="1200" dirty="0" smtClean="0"/>
          </a:p>
          <a:p>
            <a:pPr>
              <a:buNone/>
            </a:pPr>
            <a:r>
              <a:rPr lang="en-US" sz="1200" dirty="0" smtClean="0"/>
              <a:t>An impartial “view from nowhere” embraces the state-space of all possible</a:t>
            </a:r>
          </a:p>
          <a:p>
            <a:pPr>
              <a:buNone/>
            </a:pPr>
            <a:r>
              <a:rPr lang="en-US" sz="1200" dirty="0" smtClean="0"/>
              <a:t>minds (</a:t>
            </a:r>
            <a:r>
              <a:rPr lang="en-US" sz="1200" i="1" dirty="0" smtClean="0"/>
              <a:t>cf. </a:t>
            </a:r>
            <a:r>
              <a:rPr lang="en-US" sz="1200" dirty="0" smtClean="0"/>
              <a:t>the timeless Wheeler-DeWitt equation in quantum cosmology)</a:t>
            </a:r>
          </a:p>
          <a:p>
            <a:pPr>
              <a:buNone/>
            </a:pPr>
            <a:endParaRPr lang="en-US" sz="1200" dirty="0" smtClean="0"/>
          </a:p>
          <a:p>
            <a:pPr>
              <a:buNone/>
            </a:pPr>
            <a:r>
              <a:rPr lang="en-US" sz="1200" b="1" dirty="0" smtClean="0"/>
              <a:t>QUESTIONS:</a:t>
            </a:r>
          </a:p>
          <a:p>
            <a:pPr>
              <a:buNone/>
            </a:pPr>
            <a:r>
              <a:rPr lang="en-US" sz="1200" dirty="0" smtClean="0"/>
              <a:t>Could a benevolent </a:t>
            </a:r>
            <a:r>
              <a:rPr lang="en-US" sz="1200" dirty="0" err="1" smtClean="0"/>
              <a:t>SuperIntelligence</a:t>
            </a:r>
            <a:r>
              <a:rPr lang="en-US" sz="1200" dirty="0" smtClean="0"/>
              <a:t> exhibit status quo bias?</a:t>
            </a:r>
          </a:p>
          <a:p>
            <a:pPr>
              <a:buNone/>
            </a:pPr>
            <a:r>
              <a:rPr lang="en-US" sz="1200" dirty="0" smtClean="0"/>
              <a:t>Will </a:t>
            </a:r>
            <a:r>
              <a:rPr lang="en-US" sz="1200" dirty="0" err="1" smtClean="0"/>
              <a:t>posthumans</a:t>
            </a:r>
            <a:r>
              <a:rPr lang="en-US" sz="1200" dirty="0" smtClean="0"/>
              <a:t> share our naive conceptions of personal identity?</a:t>
            </a:r>
          </a:p>
          <a:p>
            <a:pPr>
              <a:buNone/>
            </a:pPr>
            <a:r>
              <a:rPr lang="en-US" sz="1200" dirty="0" smtClean="0"/>
              <a:t>(</a:t>
            </a:r>
            <a:r>
              <a:rPr lang="en-US" sz="1200" i="1" dirty="0" smtClean="0"/>
              <a:t>cf.</a:t>
            </a:r>
            <a:r>
              <a:rPr lang="en-US" sz="1200" dirty="0" smtClean="0"/>
              <a:t> Buddhist, ultra-</a:t>
            </a:r>
            <a:r>
              <a:rPr lang="en-US" sz="1200" dirty="0" err="1" smtClean="0"/>
              <a:t>Parfitian</a:t>
            </a:r>
            <a:r>
              <a:rPr lang="en-US" sz="1200" dirty="0" smtClean="0"/>
              <a:t>[1] conceptions of personal (non-)identity versus an</a:t>
            </a:r>
          </a:p>
          <a:p>
            <a:pPr>
              <a:buNone/>
            </a:pPr>
            <a:r>
              <a:rPr lang="en-US" sz="1200" dirty="0" smtClean="0"/>
              <a:t>enduring metaphysical ego)</a:t>
            </a:r>
          </a:p>
          <a:p>
            <a:pPr>
              <a:buNone/>
            </a:pPr>
            <a:endParaRPr lang="en-US" sz="1200" dirty="0" smtClean="0"/>
          </a:p>
          <a:p>
            <a:pPr>
              <a:buNone/>
            </a:pPr>
            <a:r>
              <a:rPr lang="en-US" sz="1200" b="1" dirty="0" smtClean="0"/>
              <a:t>Why Does Our Theory of Personal Identity Matter?</a:t>
            </a:r>
          </a:p>
          <a:p>
            <a:pPr>
              <a:buNone/>
            </a:pPr>
            <a:r>
              <a:rPr lang="en-US" sz="1200" dirty="0" smtClean="0"/>
              <a:t>Retarded Maturation versus Accelerated Maturation</a:t>
            </a:r>
          </a:p>
          <a:p>
            <a:pPr marL="0" indent="0">
              <a:buNone/>
            </a:pPr>
            <a:r>
              <a:rPr lang="en-US" sz="1200" dirty="0" smtClean="0"/>
              <a:t>ANALOGY: Are adult humans “baby-friendly”? We aim to replace babies with adults via education. But we aren't “baby-killers.” Adult caregivers help babies “grow up”.</a:t>
            </a:r>
          </a:p>
          <a:p>
            <a:pPr marL="0" indent="0">
              <a:buNone/>
              <a:tabLst>
                <a:tab pos="0" algn="l"/>
              </a:tabLst>
            </a:pPr>
            <a:r>
              <a:rPr lang="en-US" sz="1200" dirty="0" smtClean="0"/>
              <a:t>Likewise, how fast -  and how far - might </a:t>
            </a:r>
            <a:r>
              <a:rPr lang="en-US" sz="1200" dirty="0" err="1" smtClean="0"/>
              <a:t>posthumans</a:t>
            </a:r>
            <a:r>
              <a:rPr lang="en-US" sz="1200" dirty="0" smtClean="0"/>
              <a:t> educate or “uplift” simple-minded human primates into mature </a:t>
            </a:r>
            <a:r>
              <a:rPr lang="en-US" sz="1200" dirty="0" err="1" smtClean="0"/>
              <a:t>posthumans</a:t>
            </a:r>
            <a:r>
              <a:rPr lang="en-US" sz="1200" dirty="0" smtClean="0"/>
              <a:t>?</a:t>
            </a:r>
          </a:p>
          <a:p>
            <a:pPr>
              <a:buNone/>
            </a:pPr>
            <a:r>
              <a:rPr lang="en-US" sz="1200" dirty="0" smtClean="0"/>
              <a:t>Ultimately, how much of Darwinian life is worth perpetuating or (re)creating?</a:t>
            </a:r>
          </a:p>
        </p:txBody>
      </p:sp>
      <p:pic>
        <p:nvPicPr>
          <p:cNvPr id="6146" name="Picture 2" descr="C:\Users\James\Desktop\dave jan 2011 talk\4-gods-eye.jpg"/>
          <p:cNvPicPr>
            <a:picLocks noChangeAspect="1" noChangeArrowheads="1"/>
          </p:cNvPicPr>
          <p:nvPr/>
        </p:nvPicPr>
        <p:blipFill>
          <a:blip r:embed="rId2" cstate="print"/>
          <a:srcRect/>
          <a:stretch>
            <a:fillRect/>
          </a:stretch>
        </p:blipFill>
        <p:spPr bwMode="auto">
          <a:xfrm>
            <a:off x="5867400" y="1828800"/>
            <a:ext cx="3048000" cy="2286000"/>
          </a:xfrm>
          <a:prstGeom prst="rect">
            <a:avLst/>
          </a:prstGeom>
          <a:noFill/>
        </p:spPr>
      </p:pic>
      <p:sp>
        <p:nvSpPr>
          <p:cNvPr id="10" name="TextBox 9"/>
          <p:cNvSpPr txBox="1"/>
          <p:nvPr/>
        </p:nvSpPr>
        <p:spPr>
          <a:xfrm>
            <a:off x="304800" y="5715000"/>
            <a:ext cx="5943600" cy="584775"/>
          </a:xfrm>
          <a:prstGeom prst="rect">
            <a:avLst/>
          </a:prstGeom>
          <a:noFill/>
        </p:spPr>
        <p:txBody>
          <a:bodyPr wrap="square" rtlCol="0">
            <a:spAutoFit/>
          </a:bodyPr>
          <a:lstStyle/>
          <a:p>
            <a:r>
              <a:rPr lang="en-US" sz="800" dirty="0" smtClean="0"/>
              <a:t>refs: </a:t>
            </a:r>
          </a:p>
          <a:p>
            <a:pPr marL="228600" indent="-228600">
              <a:buFont typeface="+mj-lt"/>
              <a:buAutoNum type="arabicPeriod"/>
            </a:pPr>
            <a:r>
              <a:rPr lang="en-US" sz="800" i="1" dirty="0" smtClean="0"/>
              <a:t>Reasons and Persons </a:t>
            </a:r>
            <a:r>
              <a:rPr lang="en-US" sz="800" dirty="0" smtClean="0"/>
              <a:t>(1984) by Derek </a:t>
            </a:r>
            <a:r>
              <a:rPr lang="en-US" sz="800" dirty="0" err="1" smtClean="0"/>
              <a:t>Parfit</a:t>
            </a:r>
            <a:endParaRPr lang="en-US" sz="800" dirty="0" smtClean="0"/>
          </a:p>
          <a:p>
            <a:pPr marL="228600" indent="-228600">
              <a:buFont typeface="+mj-lt"/>
              <a:buAutoNum type="arabicPeriod"/>
            </a:pPr>
            <a:r>
              <a:rPr lang="en-US" sz="800" i="1" dirty="0" smtClean="0"/>
              <a:t>The View from Nowhere </a:t>
            </a:r>
            <a:r>
              <a:rPr lang="en-US" sz="800" dirty="0" smtClean="0"/>
              <a:t>(1986) by Thomas Nagel</a:t>
            </a:r>
            <a:endParaRPr lang="en-US" sz="800" i="1" dirty="0" smtClean="0"/>
          </a:p>
          <a:p>
            <a:pPr marL="228600" indent="-228600">
              <a:buFont typeface="+mj-lt"/>
              <a:buAutoNum type="arabicPeriod"/>
            </a:pPr>
            <a:r>
              <a:rPr lang="en-US" sz="800" i="1" dirty="0" smtClean="0"/>
              <a:t>The End of Time </a:t>
            </a:r>
            <a:r>
              <a:rPr lang="en-US" sz="800" dirty="0" smtClean="0"/>
              <a:t>(1999) by Julian Barbour</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James\Desktop\dave jan 2011 talk\5-intelligence.jpg"/>
          <p:cNvPicPr>
            <a:picLocks noChangeAspect="1" noChangeArrowheads="1"/>
          </p:cNvPicPr>
          <p:nvPr/>
        </p:nvPicPr>
        <p:blipFill>
          <a:blip r:embed="rId3" cstate="print"/>
          <a:srcRect/>
          <a:stretch>
            <a:fillRect/>
          </a:stretch>
        </p:blipFill>
        <p:spPr bwMode="auto">
          <a:xfrm>
            <a:off x="6858000" y="1600200"/>
            <a:ext cx="1981200" cy="1386841"/>
          </a:xfrm>
          <a:prstGeom prst="rect">
            <a:avLst/>
          </a:prstGeom>
          <a:noFill/>
        </p:spPr>
      </p:pic>
      <p:sp>
        <p:nvSpPr>
          <p:cNvPr id="2" name="Title 1"/>
          <p:cNvSpPr>
            <a:spLocks noGrp="1"/>
          </p:cNvSpPr>
          <p:nvPr>
            <p:ph type="title"/>
          </p:nvPr>
        </p:nvSpPr>
        <p:spPr>
          <a:xfrm>
            <a:off x="304800" y="304800"/>
            <a:ext cx="8534400" cy="758952"/>
          </a:xfrm>
        </p:spPr>
        <p:txBody>
          <a:bodyPr>
            <a:noAutofit/>
          </a:bodyPr>
          <a:lstStyle/>
          <a:p>
            <a:r>
              <a:rPr lang="en-US" sz="2800" cap="small" dirty="0" smtClean="0"/>
              <a:t>THE EVOLUTIONARY ORIGINS OF UNFRIENDLINESS IN ORGANIC ROBOTS</a:t>
            </a:r>
            <a:endParaRPr lang="en-US" sz="2800" cap="small" dirty="0"/>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5" name="Content Placeholder 4"/>
          <p:cNvSpPr>
            <a:spLocks noGrp="1"/>
          </p:cNvSpPr>
          <p:nvPr>
            <p:ph sz="quarter" idx="1"/>
          </p:nvPr>
        </p:nvSpPr>
        <p:spPr>
          <a:xfrm>
            <a:off x="228600" y="1524000"/>
            <a:ext cx="6400800" cy="4191000"/>
          </a:xfrm>
        </p:spPr>
        <p:txBody>
          <a:bodyPr>
            <a:normAutofit fontScale="92500" lnSpcReduction="20000"/>
          </a:bodyPr>
          <a:lstStyle/>
          <a:p>
            <a:pPr algn="ctr">
              <a:buNone/>
            </a:pPr>
            <a:r>
              <a:rPr lang="en-US" b="1" dirty="0" smtClean="0"/>
              <a:t>Ultimate and Proximate Causes</a:t>
            </a:r>
          </a:p>
          <a:p>
            <a:pPr algn="ctr">
              <a:buNone/>
            </a:pPr>
            <a:r>
              <a:rPr lang="en-US" sz="1200" i="1" dirty="0" smtClean="0"/>
              <a:t>“The history of the world my sweet, is who gets eaten and who gets to eat...”</a:t>
            </a:r>
          </a:p>
          <a:p>
            <a:pPr algn="ctr">
              <a:buNone/>
            </a:pPr>
            <a:r>
              <a:rPr lang="en-US" sz="1200" dirty="0" smtClean="0"/>
              <a:t> 			(</a:t>
            </a:r>
            <a:r>
              <a:rPr lang="en-US" sz="1200" i="1" dirty="0" smtClean="0"/>
              <a:t>Sweeney Todd: The Demon Barber of Fleet Street </a:t>
            </a:r>
            <a:r>
              <a:rPr lang="en-US" sz="1200" dirty="0" smtClean="0"/>
              <a:t>(1979))</a:t>
            </a:r>
          </a:p>
          <a:p>
            <a:r>
              <a:rPr lang="en-US" sz="1400" dirty="0" smtClean="0"/>
              <a:t>“selfish DNA” - the evolution of information-bearing self-replicators </a:t>
            </a:r>
          </a:p>
          <a:p>
            <a:r>
              <a:rPr lang="en-US" sz="1400" dirty="0" smtClean="0"/>
              <a:t>Natural selection. Sexual reproduction. The Cambrian explosion. The “trophic levels” of the food chain.</a:t>
            </a:r>
          </a:p>
          <a:p>
            <a:r>
              <a:rPr lang="en-US" sz="1400" dirty="0" smtClean="0"/>
              <a:t>Darwin. Mendel. Modern Evolutionary Synthesis.</a:t>
            </a:r>
          </a:p>
          <a:p>
            <a:r>
              <a:rPr lang="en-US" sz="1400" dirty="0" smtClean="0"/>
              <a:t>Ultra-Darwinism, The Extended Phenotype (Dawkins)</a:t>
            </a:r>
          </a:p>
          <a:p>
            <a:r>
              <a:rPr lang="en-US" sz="1400" dirty="0" smtClean="0"/>
              <a:t>the “</a:t>
            </a:r>
            <a:r>
              <a:rPr lang="en-US" sz="1400" dirty="0" err="1" smtClean="0"/>
              <a:t>encephalisation</a:t>
            </a:r>
            <a:r>
              <a:rPr lang="en-US" sz="1400" dirty="0" smtClean="0"/>
              <a:t> of emotion”</a:t>
            </a:r>
          </a:p>
          <a:p>
            <a:r>
              <a:rPr lang="en-US" sz="1400" dirty="0" smtClean="0"/>
              <a:t>Rise of </a:t>
            </a:r>
            <a:r>
              <a:rPr lang="en-US" sz="1400" i="1" dirty="0" smtClean="0"/>
              <a:t>Homo sapiens</a:t>
            </a:r>
          </a:p>
          <a:p>
            <a:pPr>
              <a:buNone/>
            </a:pPr>
            <a:endParaRPr lang="en-US" sz="2000" dirty="0" smtClean="0"/>
          </a:p>
          <a:p>
            <a:pPr algn="ctr">
              <a:buNone/>
            </a:pPr>
            <a:r>
              <a:rPr lang="en-US" sz="1200" i="1" dirty="0" smtClean="0"/>
              <a:t>“History is indeed little more than the register of the crimes, follies, and misfortunes of mankind.”</a:t>
            </a:r>
          </a:p>
          <a:p>
            <a:pPr algn="ctr">
              <a:buNone/>
            </a:pPr>
            <a:r>
              <a:rPr lang="en-US" sz="1200" dirty="0" smtClean="0"/>
              <a:t>Edward Gibbon</a:t>
            </a:r>
          </a:p>
          <a:p>
            <a:pPr algn="ctr">
              <a:buNone/>
            </a:pPr>
            <a:r>
              <a:rPr lang="en-US" sz="1200" dirty="0" smtClean="0"/>
              <a:t>(</a:t>
            </a:r>
            <a:r>
              <a:rPr lang="en-US" sz="1200" i="1" dirty="0" smtClean="0"/>
              <a:t>The History Of The Decline And Fall Of The Roman Empire </a:t>
            </a:r>
            <a:r>
              <a:rPr lang="en-US" sz="1200" dirty="0" smtClean="0"/>
              <a:t>(1776))</a:t>
            </a:r>
          </a:p>
          <a:p>
            <a:pPr>
              <a:buNone/>
            </a:pPr>
            <a:endParaRPr lang="en-US" sz="2000" dirty="0" smtClean="0"/>
          </a:p>
          <a:p>
            <a:pPr>
              <a:buNone/>
            </a:pPr>
            <a:r>
              <a:rPr lang="en-US" sz="2000" dirty="0" smtClean="0"/>
              <a:t>QUESTION: Would true friendliness necessitate 100% genetic identity? </a:t>
            </a:r>
            <a:br>
              <a:rPr lang="en-US" sz="2000" dirty="0" smtClean="0"/>
            </a:br>
            <a:endParaRPr lang="en-US" sz="2000" dirty="0"/>
          </a:p>
        </p:txBody>
      </p:sp>
      <p:sp>
        <p:nvSpPr>
          <p:cNvPr id="6" name="TextBox 5"/>
          <p:cNvSpPr txBox="1"/>
          <p:nvPr/>
        </p:nvSpPr>
        <p:spPr>
          <a:xfrm>
            <a:off x="304800" y="5638800"/>
            <a:ext cx="7239000" cy="707886"/>
          </a:xfrm>
          <a:prstGeom prst="rect">
            <a:avLst/>
          </a:prstGeom>
          <a:noFill/>
        </p:spPr>
        <p:txBody>
          <a:bodyPr wrap="square" rtlCol="0">
            <a:spAutoFit/>
          </a:bodyPr>
          <a:lstStyle/>
          <a:p>
            <a:r>
              <a:rPr lang="en-US" sz="800" dirty="0" smtClean="0"/>
              <a:t>refs: </a:t>
            </a:r>
          </a:p>
          <a:p>
            <a:pPr marL="228600" indent="-228600">
              <a:buFont typeface="+mj-lt"/>
              <a:buAutoNum type="arabicPeriod"/>
            </a:pPr>
            <a:r>
              <a:rPr lang="en-US" sz="800" i="1" dirty="0" smtClean="0"/>
              <a:t>Adaptation and Natural Selection </a:t>
            </a:r>
            <a:r>
              <a:rPr lang="en-US" sz="800" dirty="0" smtClean="0"/>
              <a:t>(1966) by George C. Williams</a:t>
            </a:r>
          </a:p>
          <a:p>
            <a:pPr marL="228600" indent="-228600">
              <a:buFont typeface="+mj-lt"/>
              <a:buAutoNum type="arabicPeriod"/>
            </a:pPr>
            <a:r>
              <a:rPr lang="en-US" sz="800" i="1" dirty="0" smtClean="0"/>
              <a:t>The Selfish Gene </a:t>
            </a:r>
            <a:r>
              <a:rPr lang="en-US" sz="800" dirty="0" smtClean="0"/>
              <a:t>(1976)  by Richard Dawkins</a:t>
            </a:r>
          </a:p>
          <a:p>
            <a:pPr marL="228600" indent="-228600">
              <a:buFont typeface="+mj-lt"/>
              <a:buAutoNum type="arabicPeriod"/>
            </a:pPr>
            <a:r>
              <a:rPr lang="en-US" sz="800" i="1" dirty="0" smtClean="0"/>
              <a:t>Genes in Conflict: The Biology of Selfish Genetic Elements </a:t>
            </a:r>
            <a:r>
              <a:rPr lang="en-US" sz="800" dirty="0" smtClean="0"/>
              <a:t>(2006) by Austin Burt</a:t>
            </a:r>
          </a:p>
          <a:p>
            <a:pPr marL="228600" indent="-228600">
              <a:buFont typeface="+mj-lt"/>
              <a:buAutoNum type="arabicPeriod"/>
            </a:pPr>
            <a:r>
              <a:rPr lang="en-US" sz="800" dirty="0" smtClean="0"/>
              <a:t>http://en.wikipedia.org/wiki/Eusocial</a:t>
            </a:r>
            <a:endParaRPr lang="en-US" sz="800" dirty="0"/>
          </a:p>
        </p:txBody>
      </p:sp>
      <p:pic>
        <p:nvPicPr>
          <p:cNvPr id="7170" name="Picture 2" descr="C:\Users\James\Desktop\dave jan 2011 talk\5-auschwitz.jpg"/>
          <p:cNvPicPr>
            <a:picLocks noChangeAspect="1" noChangeArrowheads="1"/>
          </p:cNvPicPr>
          <p:nvPr/>
        </p:nvPicPr>
        <p:blipFill>
          <a:blip r:embed="rId4" cstate="print"/>
          <a:srcRect/>
          <a:stretch>
            <a:fillRect/>
          </a:stretch>
        </p:blipFill>
        <p:spPr bwMode="auto">
          <a:xfrm>
            <a:off x="6858000" y="3124200"/>
            <a:ext cx="1981200" cy="1397000"/>
          </a:xfrm>
          <a:prstGeom prst="rect">
            <a:avLst/>
          </a:prstGeom>
          <a:noFill/>
        </p:spPr>
      </p:pic>
      <p:pic>
        <p:nvPicPr>
          <p:cNvPr id="1026" name="Picture 2" descr="C:\Users\James\Desktop\dave jan 2011 talk\5-factoryfarming.jpg"/>
          <p:cNvPicPr>
            <a:picLocks noChangeAspect="1" noChangeArrowheads="1"/>
          </p:cNvPicPr>
          <p:nvPr/>
        </p:nvPicPr>
        <p:blipFill>
          <a:blip r:embed="rId5" cstate="print"/>
          <a:srcRect/>
          <a:stretch>
            <a:fillRect/>
          </a:stretch>
        </p:blipFill>
        <p:spPr bwMode="auto">
          <a:xfrm>
            <a:off x="6858000" y="4724400"/>
            <a:ext cx="1999858" cy="13304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cap="small" dirty="0" smtClean="0"/>
              <a:t>WHY ARE HUMANS THE MOST COGNITIVELY SUCCESSFUL SPECIES ON EARTH?</a:t>
            </a:r>
            <a:br>
              <a:rPr lang="en-US" sz="1600" cap="small" dirty="0" smtClean="0"/>
            </a:br>
            <a:r>
              <a:rPr lang="en-US" sz="1600" cap="small" dirty="0" smtClean="0"/>
              <a:t>WHAT IS INTELLIGENCE?</a:t>
            </a:r>
            <a:endParaRPr lang="en-US" sz="1600" dirty="0"/>
          </a:p>
        </p:txBody>
      </p:sp>
      <p:sp>
        <p:nvSpPr>
          <p:cNvPr id="3" name="Content Placeholder 2"/>
          <p:cNvSpPr>
            <a:spLocks noGrp="1"/>
          </p:cNvSpPr>
          <p:nvPr>
            <p:ph sz="quarter" idx="1"/>
          </p:nvPr>
        </p:nvSpPr>
        <p:spPr>
          <a:xfrm>
            <a:off x="228600" y="1371600"/>
            <a:ext cx="8686800" cy="3581400"/>
          </a:xfrm>
        </p:spPr>
        <p:txBody>
          <a:bodyPr>
            <a:noAutofit/>
          </a:bodyPr>
          <a:lstStyle/>
          <a:p>
            <a:pPr>
              <a:buNone/>
            </a:pPr>
            <a:r>
              <a:rPr lang="en-US" sz="1200" dirty="0" smtClean="0"/>
              <a:t>Do existing IQ tests have ecological validity?</a:t>
            </a:r>
          </a:p>
          <a:p>
            <a:pPr marL="0" indent="0">
              <a:buNone/>
            </a:pPr>
            <a:r>
              <a:rPr lang="en-US" sz="1200" dirty="0" smtClean="0"/>
              <a:t>Current IQ tests are “mind-blind”. They measure only autistic intelligence.</a:t>
            </a:r>
          </a:p>
          <a:p>
            <a:pPr marL="0" indent="0">
              <a:buNone/>
            </a:pPr>
            <a:endParaRPr lang="en-US" sz="1200" dirty="0" smtClean="0"/>
          </a:p>
          <a:p>
            <a:pPr marL="0" indent="0">
              <a:buNone/>
            </a:pPr>
            <a:r>
              <a:rPr lang="en-US" sz="1200" dirty="0" smtClean="0"/>
              <a:t>OBJECTION</a:t>
            </a:r>
          </a:p>
          <a:p>
            <a:pPr marL="0" indent="0">
              <a:buNone/>
            </a:pPr>
            <a:r>
              <a:rPr lang="en-US" sz="1200" dirty="0" smtClean="0"/>
              <a:t>Isn't “empathetic intelligence” really just the personality variable of agreeableness? Simon</a:t>
            </a:r>
          </a:p>
          <a:p>
            <a:pPr marL="0" indent="0">
              <a:buNone/>
            </a:pPr>
            <a:r>
              <a:rPr lang="en-US" sz="1200" dirty="0" smtClean="0"/>
              <a:t>Baron-Cohen contrasts the “autistic” cognitive style with the “empathetic” cognitive style. </a:t>
            </a:r>
          </a:p>
          <a:p>
            <a:pPr marL="0" indent="0">
              <a:buNone/>
            </a:pPr>
            <a:r>
              <a:rPr lang="en-US" sz="1200" dirty="0" smtClean="0"/>
              <a:t>The autistic cognitive style searches for truth  - defined as precise, reliable, consistent, or lawful </a:t>
            </a:r>
          </a:p>
          <a:p>
            <a:pPr marL="0" indent="0">
              <a:buNone/>
            </a:pPr>
            <a:r>
              <a:rPr lang="en-US" sz="1200" dirty="0" smtClean="0"/>
              <a:t>patterns or structure in data. By contrast, the empathetic cognitive style  - focused on caring, </a:t>
            </a:r>
          </a:p>
          <a:p>
            <a:pPr marL="0" indent="0">
              <a:buNone/>
            </a:pPr>
            <a:r>
              <a:rPr lang="en-US" sz="1200" dirty="0" smtClean="0"/>
              <a:t>nurturing - was evolutionarily advantageous for female caregivers.</a:t>
            </a:r>
          </a:p>
        </p:txBody>
      </p:sp>
      <p:sp>
        <p:nvSpPr>
          <p:cNvPr id="5" name="Footer Placeholder 4"/>
          <p:cNvSpPr>
            <a:spLocks noGrp="1"/>
          </p:cNvSpPr>
          <p:nvPr>
            <p:ph type="ftr" sz="quarter" idx="11"/>
          </p:nvPr>
        </p:nvSpPr>
        <p:spPr/>
        <p:txBody>
          <a:bodyPr/>
          <a:lstStyle/>
          <a:p>
            <a:r>
              <a:rPr lang="en-US" dirty="0" smtClean="0"/>
              <a:t>David Pearce - www.abolitionist.com</a:t>
            </a:r>
            <a:endParaRPr lang="en-US" dirty="0"/>
          </a:p>
        </p:txBody>
      </p:sp>
      <p:pic>
        <p:nvPicPr>
          <p:cNvPr id="8194" name="Picture 2" descr="C:\Users\James\Desktop\dave jan 2011 talk\6-intelligence.jpg"/>
          <p:cNvPicPr>
            <a:picLocks noChangeAspect="1" noChangeArrowheads="1"/>
          </p:cNvPicPr>
          <p:nvPr/>
        </p:nvPicPr>
        <p:blipFill>
          <a:blip r:embed="rId2" cstate="print"/>
          <a:srcRect/>
          <a:stretch>
            <a:fillRect/>
          </a:stretch>
        </p:blipFill>
        <p:spPr bwMode="auto">
          <a:xfrm>
            <a:off x="5638800" y="3200400"/>
            <a:ext cx="3124200" cy="3124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cap="small" dirty="0" smtClean="0"/>
              <a:t>WHY ARE HUMANS THE MOST COGNITIVELY SUCCESSFUL SPECIES ON EARTH?</a:t>
            </a:r>
            <a:br>
              <a:rPr lang="en-US" sz="1600" cap="small" dirty="0" smtClean="0"/>
            </a:br>
            <a:r>
              <a:rPr lang="en-US" sz="1600" cap="small" dirty="0" smtClean="0"/>
              <a:t>WHAT IS INTELLIGENCE?</a:t>
            </a:r>
            <a:endParaRPr lang="en-US" sz="1600" dirty="0"/>
          </a:p>
        </p:txBody>
      </p:sp>
      <p:sp>
        <p:nvSpPr>
          <p:cNvPr id="3" name="Content Placeholder 2"/>
          <p:cNvSpPr>
            <a:spLocks noGrp="1"/>
          </p:cNvSpPr>
          <p:nvPr>
            <p:ph sz="quarter" idx="1"/>
          </p:nvPr>
        </p:nvSpPr>
        <p:spPr>
          <a:xfrm>
            <a:off x="228600" y="1371600"/>
            <a:ext cx="8686800" cy="3581400"/>
          </a:xfrm>
        </p:spPr>
        <p:txBody>
          <a:bodyPr>
            <a:noAutofit/>
          </a:bodyPr>
          <a:lstStyle/>
          <a:p>
            <a:pPr marL="0" indent="0">
              <a:buNone/>
            </a:pPr>
            <a:r>
              <a:rPr lang="en-US" sz="1200" dirty="0" smtClean="0"/>
              <a:t>POSSIBLE ANSWER </a:t>
            </a:r>
          </a:p>
          <a:p>
            <a:pPr marL="0" indent="0">
              <a:buNone/>
            </a:pPr>
            <a:r>
              <a:rPr lang="en-US" sz="1200" dirty="0" smtClean="0"/>
              <a:t>No. Our mind-reading capacity is a cognitively demanding adaptation: mind-reading sometimes demands fifth-order or even sixth-order intentionality. ["I think that you hope that she believes that I want you to think he desires to...."] But our perspective-taking skills have been systematically warped by evolution to </a:t>
            </a:r>
            <a:r>
              <a:rPr lang="en-US" sz="1200" dirty="0" err="1" smtClean="0"/>
              <a:t>maximise</a:t>
            </a:r>
            <a:r>
              <a:rPr lang="en-US" sz="1200" dirty="0" smtClean="0"/>
              <a:t> the inclusive fitness of our genes:  “Machiavellian intelligence” facilitates tribal hunting, genocide, “big science”, factory-farming, the Manhattan Project, Microsoft and the infrastructure of modern society. A </a:t>
            </a:r>
            <a:r>
              <a:rPr lang="en-US" sz="1200" i="1" dirty="0" smtClean="0"/>
              <a:t>partial</a:t>
            </a:r>
            <a:r>
              <a:rPr lang="en-US" sz="1200" dirty="0" smtClean="0"/>
              <a:t> </a:t>
            </a:r>
            <a:r>
              <a:rPr lang="en-US" sz="1200" dirty="0" smtClean="0"/>
              <a:t>and </a:t>
            </a:r>
            <a:r>
              <a:rPr lang="en-US" sz="1200" i="1" dirty="0" smtClean="0"/>
              <a:t>selective</a:t>
            </a:r>
            <a:r>
              <a:rPr lang="en-US" sz="1200" dirty="0" smtClean="0"/>
              <a:t> </a:t>
            </a:r>
            <a:r>
              <a:rPr lang="en-US" sz="1200" dirty="0" smtClean="0"/>
              <a:t>empathetic understanding of the social world e.g. division into “allies” and “rivals”,  “us” and “them”, also makes for superior interrogators, torturers, military intelligence officers (“etc.”)</a:t>
            </a:r>
          </a:p>
          <a:p>
            <a:pPr marL="0" indent="0">
              <a:buNone/>
            </a:pPr>
            <a:endParaRPr lang="en-US" sz="1200" dirty="0" smtClean="0"/>
          </a:p>
          <a:p>
            <a:pPr marL="0" indent="0">
              <a:buNone/>
            </a:pPr>
            <a:r>
              <a:rPr lang="en-US" sz="1200" i="1" dirty="0" smtClean="0"/>
              <a:t>“Imperfect”</a:t>
            </a:r>
            <a:r>
              <a:rPr lang="en-US" sz="1200" dirty="0" smtClean="0"/>
              <a:t> empathetic intelligence is dangerous.</a:t>
            </a:r>
            <a:endParaRPr lang="en-US" sz="1200" dirty="0" smtClean="0">
              <a:solidFill>
                <a:schemeClr val="tx1"/>
              </a:solidFill>
            </a:endParaRPr>
          </a:p>
        </p:txBody>
      </p:sp>
      <p:sp>
        <p:nvSpPr>
          <p:cNvPr id="5" name="Footer Placeholder 4"/>
          <p:cNvSpPr>
            <a:spLocks noGrp="1"/>
          </p:cNvSpPr>
          <p:nvPr>
            <p:ph type="ftr" sz="quarter" idx="11"/>
          </p:nvPr>
        </p:nvSpPr>
        <p:spPr/>
        <p:txBody>
          <a:bodyPr/>
          <a:lstStyle/>
          <a:p>
            <a:r>
              <a:rPr lang="en-US" dirty="0" smtClean="0"/>
              <a:t>David Pearce - www.abolitionist.com</a:t>
            </a:r>
            <a:endParaRPr lang="en-US" dirty="0"/>
          </a:p>
        </p:txBody>
      </p:sp>
      <p:sp>
        <p:nvSpPr>
          <p:cNvPr id="6" name="TextBox 5"/>
          <p:cNvSpPr txBox="1"/>
          <p:nvPr/>
        </p:nvSpPr>
        <p:spPr>
          <a:xfrm>
            <a:off x="304800" y="4648200"/>
            <a:ext cx="5216493" cy="1692771"/>
          </a:xfrm>
          <a:prstGeom prst="rect">
            <a:avLst/>
          </a:prstGeom>
          <a:noFill/>
        </p:spPr>
        <p:txBody>
          <a:bodyPr wrap="none" rtlCol="0">
            <a:spAutoFit/>
          </a:bodyPr>
          <a:lstStyle/>
          <a:p>
            <a:pPr defTabSz="400050"/>
            <a:r>
              <a:rPr lang="en-US" sz="800" dirty="0" smtClean="0"/>
              <a:t>Refs:</a:t>
            </a:r>
          </a:p>
          <a:p>
            <a:pPr defTabSz="400050"/>
            <a:r>
              <a:rPr lang="en-US" sz="800" dirty="0" smtClean="0"/>
              <a:t>1. </a:t>
            </a:r>
            <a:r>
              <a:rPr lang="en-US" sz="800" dirty="0" err="1" smtClean="0"/>
              <a:t>Frans</a:t>
            </a:r>
            <a:r>
              <a:rPr lang="en-US" sz="800" dirty="0" smtClean="0"/>
              <a:t> de Waal's  </a:t>
            </a:r>
            <a:r>
              <a:rPr lang="en-US" sz="800" i="1" dirty="0" smtClean="0"/>
              <a:t>Chimpanzee Politics </a:t>
            </a:r>
            <a:r>
              <a:rPr lang="en-US" sz="800" dirty="0" smtClean="0"/>
              <a:t>(1982)</a:t>
            </a:r>
          </a:p>
          <a:p>
            <a:pPr defTabSz="400050"/>
            <a:r>
              <a:rPr lang="en-US" sz="800" dirty="0" smtClean="0"/>
              <a:t>2. Testosterone decreases trust in socially naive humans. </a:t>
            </a:r>
            <a:r>
              <a:rPr lang="en-US" sz="800" dirty="0" err="1" smtClean="0"/>
              <a:t>Bos</a:t>
            </a:r>
            <a:r>
              <a:rPr lang="en-US" sz="800" dirty="0" smtClean="0"/>
              <a:t> PA, </a:t>
            </a:r>
            <a:r>
              <a:rPr lang="en-US" sz="800" dirty="0" err="1" smtClean="0"/>
              <a:t>Terburg</a:t>
            </a:r>
            <a:r>
              <a:rPr lang="en-US" sz="800" dirty="0" smtClean="0"/>
              <a:t> D, van Honk J.</a:t>
            </a:r>
          </a:p>
          <a:p>
            <a:pPr defTabSz="400050"/>
            <a:r>
              <a:rPr lang="en-US" sz="800" i="1" dirty="0" smtClean="0"/>
              <a:t>Proc </a:t>
            </a:r>
            <a:r>
              <a:rPr lang="en-US" sz="800" i="1" dirty="0" err="1" smtClean="0"/>
              <a:t>Natl</a:t>
            </a:r>
            <a:r>
              <a:rPr lang="en-US" sz="800" i="1" dirty="0" smtClean="0"/>
              <a:t> </a:t>
            </a:r>
            <a:r>
              <a:rPr lang="en-US" sz="800" i="1" dirty="0" err="1" smtClean="0"/>
              <a:t>Acad</a:t>
            </a:r>
            <a:r>
              <a:rPr lang="en-US" sz="800" i="1" dirty="0" smtClean="0"/>
              <a:t> </a:t>
            </a:r>
            <a:r>
              <a:rPr lang="en-US" sz="800" i="1" dirty="0" err="1" smtClean="0"/>
              <a:t>Sci</a:t>
            </a:r>
            <a:r>
              <a:rPr lang="en-US" sz="800" i="1" dirty="0" smtClean="0"/>
              <a:t> </a:t>
            </a:r>
            <a:r>
              <a:rPr lang="en-US" sz="800" dirty="0" smtClean="0"/>
              <a:t>U S A. 2010 Jun 1;107(22):9991-5.</a:t>
            </a:r>
          </a:p>
          <a:p>
            <a:pPr defTabSz="400050"/>
            <a:r>
              <a:rPr lang="en-US" sz="800" dirty="0" smtClean="0"/>
              <a:t>3. Flynn, James R. </a:t>
            </a:r>
            <a:r>
              <a:rPr lang="en-US" sz="800" i="1" dirty="0" smtClean="0"/>
              <a:t>What Is Intelligence: Beyond the Flynn Effect </a:t>
            </a:r>
            <a:r>
              <a:rPr lang="en-US" sz="800" dirty="0" smtClean="0"/>
              <a:t>(2009)</a:t>
            </a:r>
          </a:p>
          <a:p>
            <a:pPr defTabSz="400050"/>
            <a:r>
              <a:rPr lang="en-US" sz="800" dirty="0" smtClean="0"/>
              <a:t>4. Gardner, Howard (1983; 1993) </a:t>
            </a:r>
            <a:r>
              <a:rPr lang="en-US" sz="800" i="1" dirty="0" smtClean="0"/>
              <a:t>Frames of Mind: The Theory of Multiple Intelligences</a:t>
            </a:r>
          </a:p>
          <a:p>
            <a:pPr defTabSz="400050"/>
            <a:r>
              <a:rPr lang="en-US" sz="800" dirty="0" smtClean="0"/>
              <a:t>5. Evolution of spite through indirect reciprocity. Rufus A </a:t>
            </a:r>
            <a:r>
              <a:rPr lang="en-US" sz="800" dirty="0" err="1" smtClean="0"/>
              <a:t>Johnstone</a:t>
            </a:r>
            <a:r>
              <a:rPr lang="en-US" sz="800" dirty="0" smtClean="0"/>
              <a:t> and </a:t>
            </a:r>
            <a:r>
              <a:rPr lang="en-US" sz="800" dirty="0" err="1" smtClean="0"/>
              <a:t>Redouan</a:t>
            </a:r>
            <a:r>
              <a:rPr lang="en-US" sz="800" dirty="0" smtClean="0"/>
              <a:t> </a:t>
            </a:r>
            <a:r>
              <a:rPr lang="en-US" sz="800" dirty="0" err="1" smtClean="0"/>
              <a:t>Bshary</a:t>
            </a:r>
            <a:r>
              <a:rPr lang="en-US" sz="800" dirty="0" smtClean="0"/>
              <a:t> </a:t>
            </a:r>
          </a:p>
          <a:p>
            <a:pPr defTabSz="400050"/>
            <a:r>
              <a:rPr lang="en-US" sz="800" i="1" dirty="0" smtClean="0"/>
              <a:t>Proc </a:t>
            </a:r>
            <a:r>
              <a:rPr lang="en-US" sz="800" i="1" dirty="0" err="1" smtClean="0"/>
              <a:t>Biol</a:t>
            </a:r>
            <a:r>
              <a:rPr lang="en-US" sz="800" i="1" dirty="0" smtClean="0"/>
              <a:t> Sci. </a:t>
            </a:r>
            <a:r>
              <a:rPr lang="en-US" sz="800" dirty="0" smtClean="0"/>
              <a:t>2004 September 22; 271(1551): 1917–1922.</a:t>
            </a:r>
          </a:p>
          <a:p>
            <a:pPr defTabSz="400050"/>
            <a:r>
              <a:rPr lang="en-US" sz="800" dirty="0" smtClean="0"/>
              <a:t>6. Dunbar, </a:t>
            </a:r>
            <a:r>
              <a:rPr lang="en-US" sz="800" dirty="0" err="1" smtClean="0"/>
              <a:t>R.I.M.</a:t>
            </a:r>
            <a:r>
              <a:rPr lang="en-US" sz="800" dirty="0" smtClean="0"/>
              <a:t> (1993), </a:t>
            </a:r>
            <a:r>
              <a:rPr lang="en-US" sz="800" dirty="0" err="1" smtClean="0"/>
              <a:t>Coevolution</a:t>
            </a:r>
            <a:r>
              <a:rPr lang="en-US" sz="800" dirty="0" smtClean="0"/>
              <a:t> of neocortical size, group size and language in humans,</a:t>
            </a:r>
          </a:p>
          <a:p>
            <a:pPr defTabSz="400050"/>
            <a:r>
              <a:rPr lang="en-US" sz="800" i="1" dirty="0" smtClean="0"/>
              <a:t>Behavioral and Brain Sciences </a:t>
            </a:r>
            <a:r>
              <a:rPr lang="en-US" sz="800" dirty="0" smtClean="0"/>
              <a:t>16 (4): 681-735.</a:t>
            </a:r>
          </a:p>
          <a:p>
            <a:pPr defTabSz="400050"/>
            <a:r>
              <a:rPr lang="en-US" sz="800" dirty="0" smtClean="0"/>
              <a:t>7. The relationship between empathy and Machiavellianism: An alternative to empathizing–systemizing theory </a:t>
            </a:r>
          </a:p>
          <a:p>
            <a:pPr defTabSz="400050"/>
            <a:r>
              <a:rPr lang="en-US" sz="800" dirty="0" smtClean="0"/>
              <a:t>J. </a:t>
            </a:r>
            <a:r>
              <a:rPr lang="en-US" sz="800" dirty="0" err="1" smtClean="0"/>
              <a:t>Andrewa</a:t>
            </a:r>
            <a:r>
              <a:rPr lang="en-US" sz="800" dirty="0" smtClean="0"/>
              <a:t>, M. </a:t>
            </a:r>
            <a:r>
              <a:rPr lang="en-US" sz="800" dirty="0" err="1" smtClean="0"/>
              <a:t>Cookea</a:t>
            </a:r>
            <a:r>
              <a:rPr lang="en-US" sz="800" dirty="0" smtClean="0"/>
              <a:t> and </a:t>
            </a:r>
            <a:r>
              <a:rPr lang="en-US" sz="800" dirty="0" err="1" smtClean="0"/>
              <a:t>S.J.</a:t>
            </a:r>
            <a:r>
              <a:rPr lang="en-US" sz="800" dirty="0" smtClean="0"/>
              <a:t> </a:t>
            </a:r>
            <a:r>
              <a:rPr lang="en-US" sz="800" dirty="0" err="1" smtClean="0"/>
              <a:t>Muncer</a:t>
            </a:r>
            <a:endParaRPr lang="en-US" sz="800" dirty="0" smtClean="0"/>
          </a:p>
          <a:p>
            <a:pPr defTabSz="400050"/>
            <a:r>
              <a:rPr lang="en-US" sz="800" i="1" dirty="0" smtClean="0"/>
              <a:t>Personality and Individual Differences </a:t>
            </a:r>
            <a:r>
              <a:rPr lang="en-US" sz="800" dirty="0" smtClean="0"/>
              <a:t>Volume 44, Issue 5, April 2008, Pages 1203-1211</a:t>
            </a:r>
            <a:endParaRPr lang="en-US"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small" dirty="0" smtClean="0"/>
              <a:t>ROUTES TO BIO-HAPPINESS and BIO-FRIENDLINESS</a:t>
            </a:r>
            <a:endParaRPr lang="en-US" sz="2400" i="1" dirty="0"/>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pic>
        <p:nvPicPr>
          <p:cNvPr id="9218" name="Picture 2" descr="C:\Users\James\Desktop\dave jan 2011 talk\7-jose-delgado.jpg"/>
          <p:cNvPicPr>
            <a:picLocks noChangeAspect="1" noChangeArrowheads="1"/>
          </p:cNvPicPr>
          <p:nvPr/>
        </p:nvPicPr>
        <p:blipFill>
          <a:blip r:embed="rId2" cstate="print"/>
          <a:srcRect/>
          <a:stretch>
            <a:fillRect/>
          </a:stretch>
        </p:blipFill>
        <p:spPr bwMode="auto">
          <a:xfrm>
            <a:off x="6019800" y="2438400"/>
            <a:ext cx="2910927" cy="2362200"/>
          </a:xfrm>
          <a:prstGeom prst="rect">
            <a:avLst/>
          </a:prstGeom>
          <a:noFill/>
        </p:spPr>
      </p:pic>
      <p:sp>
        <p:nvSpPr>
          <p:cNvPr id="8" name="Content Placeholder 7"/>
          <p:cNvSpPr>
            <a:spLocks noGrp="1"/>
          </p:cNvSpPr>
          <p:nvPr>
            <p:ph sz="quarter" idx="1"/>
          </p:nvPr>
        </p:nvSpPr>
        <p:spPr>
          <a:xfrm>
            <a:off x="381000" y="1524000"/>
            <a:ext cx="5638800" cy="3429000"/>
          </a:xfrm>
        </p:spPr>
        <p:txBody>
          <a:bodyPr>
            <a:normAutofit fontScale="40000" lnSpcReduction="20000"/>
          </a:bodyPr>
          <a:lstStyle/>
          <a:p>
            <a:pPr marL="0" indent="0">
              <a:buNone/>
            </a:pPr>
            <a:r>
              <a:rPr lang="en-US" sz="3500" b="1" dirty="0" smtClean="0"/>
              <a:t>Bio-happiness and bio-friendliness compared:</a:t>
            </a:r>
          </a:p>
          <a:p>
            <a:pPr marL="0" indent="0">
              <a:buNone/>
            </a:pPr>
            <a:endParaRPr lang="en-US" dirty="0" smtClean="0"/>
          </a:p>
          <a:p>
            <a:pPr marL="0" indent="0">
              <a:buNone/>
            </a:pPr>
            <a:r>
              <a:rPr lang="en-US" dirty="0" smtClean="0"/>
              <a:t>1) </a:t>
            </a:r>
            <a:r>
              <a:rPr lang="en-US" dirty="0" err="1" smtClean="0"/>
              <a:t>Wireheading</a:t>
            </a:r>
            <a:r>
              <a:rPr lang="en-US" dirty="0" smtClean="0"/>
              <a:t> / </a:t>
            </a:r>
            <a:r>
              <a:rPr lang="en-US" dirty="0" err="1" smtClean="0"/>
              <a:t>neurostimulation</a:t>
            </a:r>
            <a:endParaRPr lang="en-US" dirty="0" smtClean="0"/>
          </a:p>
          <a:p>
            <a:pPr marL="0" indent="0">
              <a:buNone/>
            </a:pPr>
            <a:r>
              <a:rPr lang="en-US" sz="2200" dirty="0" smtClean="0"/>
              <a:t>(</a:t>
            </a:r>
            <a:r>
              <a:rPr lang="en-US" sz="2200" i="1" dirty="0" smtClean="0"/>
              <a:t>cf.</a:t>
            </a:r>
            <a:r>
              <a:rPr lang="en-US" sz="2200" dirty="0" smtClean="0"/>
              <a:t> José Delgado’s experiments on raging bulls)</a:t>
            </a:r>
          </a:p>
          <a:p>
            <a:pPr marL="0" indent="0">
              <a:buNone/>
            </a:pPr>
            <a:r>
              <a:rPr lang="en-US" dirty="0" smtClean="0"/>
              <a:t>2) </a:t>
            </a:r>
            <a:r>
              <a:rPr lang="en-US" dirty="0" err="1" smtClean="0"/>
              <a:t>Euphoriant</a:t>
            </a:r>
            <a:r>
              <a:rPr lang="en-US" dirty="0" smtClean="0"/>
              <a:t> drugs / empathetic drugs</a:t>
            </a:r>
          </a:p>
          <a:p>
            <a:pPr marL="0" indent="0">
              <a:buNone/>
            </a:pPr>
            <a:r>
              <a:rPr lang="en-US" dirty="0" smtClean="0"/>
              <a:t>(can they recalibrate the hedonic treadmill? </a:t>
            </a:r>
          </a:p>
          <a:p>
            <a:pPr marL="0" indent="0">
              <a:buNone/>
            </a:pPr>
            <a:r>
              <a:rPr lang="en-US" dirty="0" err="1" smtClean="0"/>
              <a:t>upregulate</a:t>
            </a:r>
            <a:r>
              <a:rPr lang="en-US" dirty="0" smtClean="0"/>
              <a:t> the </a:t>
            </a:r>
            <a:r>
              <a:rPr lang="en-US" dirty="0" err="1" smtClean="0"/>
              <a:t>oxytocinergic</a:t>
            </a:r>
            <a:r>
              <a:rPr lang="en-US" dirty="0" smtClean="0"/>
              <a:t> system in the CNS? )</a:t>
            </a:r>
          </a:p>
          <a:p>
            <a:pPr marL="0" indent="0">
              <a:buNone/>
            </a:pPr>
            <a:r>
              <a:rPr lang="en-US" dirty="0" smtClean="0"/>
              <a:t>3) Genetic recalibration of our “hedonic set point” / genetically enhanced predisposition</a:t>
            </a:r>
          </a:p>
          <a:p>
            <a:pPr marL="0" indent="0">
              <a:buNone/>
            </a:pPr>
            <a:r>
              <a:rPr lang="en-US" dirty="0" smtClean="0"/>
              <a:t>to empathetic understanding</a:t>
            </a:r>
          </a:p>
          <a:p>
            <a:pPr marL="0" indent="0">
              <a:buNone/>
            </a:pPr>
            <a:endParaRPr lang="en-US" dirty="0" smtClean="0"/>
          </a:p>
          <a:p>
            <a:pPr marL="0" indent="0">
              <a:buNone/>
            </a:pPr>
            <a:r>
              <a:rPr lang="en-US" dirty="0" smtClean="0"/>
              <a:t>Are genetically preprogrammed gradients of </a:t>
            </a:r>
            <a:r>
              <a:rPr lang="en-US" dirty="0" err="1" smtClean="0"/>
              <a:t>superhappiness</a:t>
            </a:r>
            <a:r>
              <a:rPr lang="en-US" dirty="0" smtClean="0"/>
              <a:t> easier to hardwire than genetically preprogrammed </a:t>
            </a:r>
            <a:r>
              <a:rPr lang="en-US" dirty="0" err="1" smtClean="0"/>
              <a:t>superfriendliness</a:t>
            </a:r>
            <a:r>
              <a:rPr lang="en-US" dirty="0" smtClean="0"/>
              <a:t>?</a:t>
            </a:r>
          </a:p>
          <a:p>
            <a:pPr marL="0" indent="0">
              <a:buNone/>
            </a:pPr>
            <a:endParaRPr lang="en-US" dirty="0" smtClean="0"/>
          </a:p>
          <a:p>
            <a:pPr marL="0" indent="0">
              <a:buNone/>
            </a:pPr>
            <a:r>
              <a:rPr lang="en-US" dirty="0" smtClean="0"/>
              <a:t>Human nature means social reform, on its own, can’t abolish suffering, let alone make us </a:t>
            </a:r>
            <a:r>
              <a:rPr lang="en-US" dirty="0" err="1" smtClean="0"/>
              <a:t>superhappy</a:t>
            </a:r>
            <a:r>
              <a:rPr lang="en-US" dirty="0" smtClean="0"/>
              <a:t> (</a:t>
            </a:r>
            <a:r>
              <a:rPr lang="en-US" i="1" dirty="0" smtClean="0"/>
              <a:t>cf.</a:t>
            </a:r>
            <a:r>
              <a:rPr lang="en-US" dirty="0" smtClean="0"/>
              <a:t> the hedonic treadmill)</a:t>
            </a:r>
          </a:p>
          <a:p>
            <a:pPr marL="0" indent="0">
              <a:buNone/>
            </a:pPr>
            <a:r>
              <a:rPr lang="en-US" dirty="0" smtClean="0"/>
              <a:t>Can social engineering ever make competitive male human primates safe and friendly, let alone </a:t>
            </a:r>
            <a:r>
              <a:rPr lang="en-US" dirty="0" err="1" smtClean="0"/>
              <a:t>superfriendly</a:t>
            </a:r>
            <a:r>
              <a:rPr lang="en-US" dirty="0" smtClean="0"/>
              <a:t>?</a:t>
            </a:r>
          </a:p>
          <a:p>
            <a:pPr marL="0" indent="0">
              <a:buNone/>
            </a:pPr>
            <a:r>
              <a:rPr lang="en-US" dirty="0" smtClean="0"/>
              <a:t>Will </a:t>
            </a:r>
            <a:r>
              <a:rPr lang="en-US" dirty="0" err="1" smtClean="0"/>
              <a:t>posthumans</a:t>
            </a:r>
            <a:r>
              <a:rPr lang="en-US" dirty="0" smtClean="0"/>
              <a:t> regard their ancestors as quasi-sociopaths?</a:t>
            </a:r>
            <a:endParaRPr lang="en-US" dirty="0"/>
          </a:p>
        </p:txBody>
      </p:sp>
      <p:sp>
        <p:nvSpPr>
          <p:cNvPr id="9" name="TextBox 8"/>
          <p:cNvSpPr txBox="1"/>
          <p:nvPr/>
        </p:nvSpPr>
        <p:spPr>
          <a:xfrm>
            <a:off x="457200" y="5105400"/>
            <a:ext cx="8153400" cy="1323439"/>
          </a:xfrm>
          <a:prstGeom prst="rect">
            <a:avLst/>
          </a:prstGeom>
          <a:noFill/>
        </p:spPr>
        <p:txBody>
          <a:bodyPr wrap="square" rtlCol="0">
            <a:spAutoFit/>
          </a:bodyPr>
          <a:lstStyle/>
          <a:p>
            <a:r>
              <a:rPr lang="en-US" sz="800" dirty="0" smtClean="0"/>
              <a:t>Refs: </a:t>
            </a:r>
          </a:p>
          <a:p>
            <a:r>
              <a:rPr lang="en-US" sz="800" dirty="0" smtClean="0"/>
              <a:t>1</a:t>
            </a:r>
            <a:r>
              <a:rPr lang="en-US" sz="800" i="1" dirty="0" smtClean="0"/>
              <a:t>. Physical Control of the Mind: Toward a </a:t>
            </a:r>
            <a:r>
              <a:rPr lang="en-US" sz="800" i="1" dirty="0" err="1" smtClean="0"/>
              <a:t>Psychocivilized</a:t>
            </a:r>
            <a:r>
              <a:rPr lang="en-US" sz="800" i="1" dirty="0" smtClean="0"/>
              <a:t> Society</a:t>
            </a:r>
            <a:r>
              <a:rPr lang="en-US" sz="800" dirty="0" smtClean="0"/>
              <a:t> (1969)  by José M. R. Delgado, M.D. </a:t>
            </a:r>
          </a:p>
          <a:p>
            <a:r>
              <a:rPr lang="en-US" sz="800" dirty="0" smtClean="0"/>
              <a:t>http://www.wireheading.com/delgado</a:t>
            </a:r>
          </a:p>
          <a:p>
            <a:r>
              <a:rPr lang="en-US" sz="800" dirty="0" smtClean="0"/>
              <a:t>2. Investigating the genetic basis of altruism: the role of the </a:t>
            </a:r>
            <a:r>
              <a:rPr lang="en-US" sz="800" dirty="0" err="1" smtClean="0"/>
              <a:t>COMT</a:t>
            </a:r>
            <a:r>
              <a:rPr lang="en-US" sz="800" dirty="0" smtClean="0"/>
              <a:t> </a:t>
            </a:r>
            <a:r>
              <a:rPr lang="en-US" sz="800" dirty="0" err="1" smtClean="0"/>
              <a:t>Val158Met</a:t>
            </a:r>
            <a:r>
              <a:rPr lang="en-US" sz="800" dirty="0" smtClean="0"/>
              <a:t> polymorphism Martin Reuter, Clemens </a:t>
            </a:r>
            <a:r>
              <a:rPr lang="en-US" sz="800" dirty="0" err="1" smtClean="0"/>
              <a:t>Frenzel</a:t>
            </a:r>
            <a:r>
              <a:rPr lang="en-US" sz="800" dirty="0" smtClean="0"/>
              <a:t>, Nora T. Walter, Sebastian </a:t>
            </a:r>
            <a:r>
              <a:rPr lang="en-US" sz="800" dirty="0" err="1" smtClean="0"/>
              <a:t>Markett</a:t>
            </a:r>
            <a:r>
              <a:rPr lang="en-US" sz="800" dirty="0" smtClean="0"/>
              <a:t>, and Christian </a:t>
            </a:r>
            <a:r>
              <a:rPr lang="en-US" sz="800" dirty="0" err="1" smtClean="0"/>
              <a:t>Montag</a:t>
            </a:r>
            <a:r>
              <a:rPr lang="en-US" sz="800" dirty="0" smtClean="0"/>
              <a:t>. </a:t>
            </a:r>
            <a:r>
              <a:rPr lang="en-US" sz="800" i="1" dirty="0" smtClean="0"/>
              <a:t>Soc </a:t>
            </a:r>
            <a:r>
              <a:rPr lang="en-US" sz="800" i="1" dirty="0" err="1" smtClean="0"/>
              <a:t>Cogn</a:t>
            </a:r>
            <a:r>
              <a:rPr lang="en-US" sz="800" i="1" dirty="0" smtClean="0"/>
              <a:t> Affect </a:t>
            </a:r>
            <a:r>
              <a:rPr lang="en-US" sz="800" i="1" dirty="0" err="1" smtClean="0"/>
              <a:t>Neurosci</a:t>
            </a:r>
            <a:r>
              <a:rPr lang="en-US" sz="800" i="1" dirty="0" smtClean="0"/>
              <a:t> </a:t>
            </a:r>
            <a:r>
              <a:rPr lang="en-US" sz="800" dirty="0" smtClean="0"/>
              <a:t>(2010)  </a:t>
            </a:r>
            <a:r>
              <a:rPr lang="en-US" sz="800" dirty="0" err="1" smtClean="0"/>
              <a:t>doi</a:t>
            </a:r>
            <a:r>
              <a:rPr lang="en-US" sz="800" dirty="0" smtClean="0"/>
              <a:t>: 10.1093/scan/</a:t>
            </a:r>
            <a:r>
              <a:rPr lang="en-US" sz="800" dirty="0" err="1" smtClean="0"/>
              <a:t>nsq083</a:t>
            </a:r>
            <a:r>
              <a:rPr lang="en-US" sz="800" dirty="0" smtClean="0"/>
              <a:t> </a:t>
            </a:r>
          </a:p>
          <a:p>
            <a:r>
              <a:rPr lang="en-US" sz="800" dirty="0" smtClean="0"/>
              <a:t>3. The </a:t>
            </a:r>
            <a:r>
              <a:rPr lang="en-US" sz="800" dirty="0" err="1" smtClean="0"/>
              <a:t>Catechol</a:t>
            </a:r>
            <a:r>
              <a:rPr lang="en-US" sz="800" dirty="0" smtClean="0"/>
              <a:t>-O-Methyl </a:t>
            </a:r>
            <a:r>
              <a:rPr lang="en-US" sz="800" dirty="0" err="1" smtClean="0"/>
              <a:t>Transferase</a:t>
            </a:r>
            <a:r>
              <a:rPr lang="en-US" sz="800" dirty="0" smtClean="0"/>
              <a:t> </a:t>
            </a:r>
            <a:r>
              <a:rPr lang="en-US" sz="800" dirty="0" err="1" smtClean="0"/>
              <a:t>Val158Met</a:t>
            </a:r>
            <a:r>
              <a:rPr lang="en-US" sz="800" dirty="0" smtClean="0"/>
              <a:t> Polymorphism and Experience of Reward in the Flow of Daily Life</a:t>
            </a:r>
          </a:p>
          <a:p>
            <a:r>
              <a:rPr lang="en-US" sz="800" dirty="0" err="1" smtClean="0"/>
              <a:t>Marieke</a:t>
            </a:r>
            <a:r>
              <a:rPr lang="en-US" sz="800" dirty="0" smtClean="0"/>
              <a:t> </a:t>
            </a:r>
            <a:r>
              <a:rPr lang="en-US" sz="800" dirty="0" err="1" smtClean="0"/>
              <a:t>Wichers</a:t>
            </a:r>
            <a:r>
              <a:rPr lang="en-US" sz="800" dirty="0" smtClean="0"/>
              <a:t>, Mari Aguilera, Gunter </a:t>
            </a:r>
            <a:r>
              <a:rPr lang="en-US" sz="800" dirty="0" err="1" smtClean="0"/>
              <a:t>Kenis</a:t>
            </a:r>
            <a:r>
              <a:rPr lang="en-US" sz="800" dirty="0" smtClean="0"/>
              <a:t>, Lydia </a:t>
            </a:r>
            <a:r>
              <a:rPr lang="en-US" sz="800" dirty="0" err="1" smtClean="0"/>
              <a:t>Krabbendam</a:t>
            </a:r>
            <a:r>
              <a:rPr lang="en-US" sz="800" dirty="0" smtClean="0"/>
              <a:t>, Inez </a:t>
            </a:r>
            <a:r>
              <a:rPr lang="en-US" sz="800" dirty="0" err="1" smtClean="0"/>
              <a:t>Myin-Germeys</a:t>
            </a:r>
            <a:r>
              <a:rPr lang="en-US" sz="800" dirty="0" smtClean="0"/>
              <a:t>, </a:t>
            </a:r>
            <a:r>
              <a:rPr lang="en-US" sz="800" dirty="0" err="1" smtClean="0"/>
              <a:t>Nele</a:t>
            </a:r>
            <a:r>
              <a:rPr lang="en-US" sz="800" dirty="0" smtClean="0"/>
              <a:t> Jacobs, </a:t>
            </a:r>
            <a:r>
              <a:rPr lang="en-US" sz="800" dirty="0" err="1" smtClean="0"/>
              <a:t>Frenk</a:t>
            </a:r>
            <a:r>
              <a:rPr lang="en-US" sz="800" dirty="0" smtClean="0"/>
              <a:t> </a:t>
            </a:r>
            <a:r>
              <a:rPr lang="en-US" sz="800" dirty="0" err="1" smtClean="0"/>
              <a:t>Peeters</a:t>
            </a:r>
            <a:r>
              <a:rPr lang="en-US" sz="800" dirty="0" smtClean="0"/>
              <a:t>, Catherine </a:t>
            </a:r>
            <a:r>
              <a:rPr lang="en-US" sz="800" dirty="0" err="1" smtClean="0"/>
              <a:t>Derom</a:t>
            </a:r>
            <a:r>
              <a:rPr lang="en-US" sz="800" dirty="0" smtClean="0"/>
              <a:t>, Robert </a:t>
            </a:r>
            <a:r>
              <a:rPr lang="en-US" sz="800" dirty="0" err="1" smtClean="0"/>
              <a:t>Vlietinck</a:t>
            </a:r>
            <a:r>
              <a:rPr lang="en-US" sz="800" dirty="0" smtClean="0"/>
              <a:t>, Ron </a:t>
            </a:r>
            <a:r>
              <a:rPr lang="en-US" sz="800" dirty="0" err="1" smtClean="0"/>
              <a:t>Mengelers</a:t>
            </a:r>
            <a:r>
              <a:rPr lang="en-US" sz="800" dirty="0" smtClean="0"/>
              <a:t>, Philippe </a:t>
            </a:r>
            <a:r>
              <a:rPr lang="en-US" sz="800" dirty="0" err="1" smtClean="0"/>
              <a:t>Delespaul</a:t>
            </a:r>
            <a:r>
              <a:rPr lang="en-US" sz="800" dirty="0" smtClean="0"/>
              <a:t> and Jim van Os. </a:t>
            </a:r>
            <a:r>
              <a:rPr lang="en-US" sz="800" i="1" dirty="0" err="1" smtClean="0"/>
              <a:t>Neuropsychopharmacology</a:t>
            </a:r>
            <a:r>
              <a:rPr lang="en-US" sz="800" dirty="0" smtClean="0"/>
              <a:t> (2008) 33, 3030–3036</a:t>
            </a:r>
          </a:p>
          <a:p>
            <a:r>
              <a:rPr lang="en-US" sz="800" dirty="0" smtClean="0"/>
              <a:t>4. </a:t>
            </a:r>
            <a:r>
              <a:rPr lang="en-US" sz="800" dirty="0" err="1" smtClean="0"/>
              <a:t>Oxytocin</a:t>
            </a:r>
            <a:r>
              <a:rPr lang="en-US" sz="800" dirty="0" smtClean="0"/>
              <a:t> promotes human ethnocentrism</a:t>
            </a:r>
          </a:p>
          <a:p>
            <a:r>
              <a:rPr lang="en-US" sz="800" dirty="0" err="1" smtClean="0"/>
              <a:t>Carsten</a:t>
            </a:r>
            <a:r>
              <a:rPr lang="en-US" sz="800" dirty="0" smtClean="0"/>
              <a:t> K. W. De </a:t>
            </a:r>
            <a:r>
              <a:rPr lang="en-US" sz="800" dirty="0" err="1" smtClean="0"/>
              <a:t>Dreu1</a:t>
            </a:r>
            <a:r>
              <a:rPr lang="en-US" sz="800" dirty="0" smtClean="0"/>
              <a:t>, </a:t>
            </a:r>
            <a:r>
              <a:rPr lang="en-US" sz="800" dirty="0" err="1" smtClean="0"/>
              <a:t>Lindred</a:t>
            </a:r>
            <a:r>
              <a:rPr lang="en-US" sz="800" dirty="0" smtClean="0"/>
              <a:t> L. Greer, </a:t>
            </a:r>
            <a:r>
              <a:rPr lang="en-US" sz="800" dirty="0" err="1" smtClean="0"/>
              <a:t>Gerben</a:t>
            </a:r>
            <a:r>
              <a:rPr lang="en-US" sz="800" dirty="0" smtClean="0"/>
              <a:t> A. Van </a:t>
            </a:r>
            <a:r>
              <a:rPr lang="en-US" sz="800" dirty="0" err="1" smtClean="0"/>
              <a:t>Kleef</a:t>
            </a:r>
            <a:r>
              <a:rPr lang="en-US" sz="800" dirty="0" smtClean="0"/>
              <a:t>, </a:t>
            </a:r>
            <a:r>
              <a:rPr lang="en-US" sz="800" dirty="0" err="1" smtClean="0"/>
              <a:t>Shaul</a:t>
            </a:r>
            <a:r>
              <a:rPr lang="en-US" sz="800" dirty="0" smtClean="0"/>
              <a:t> </a:t>
            </a:r>
            <a:r>
              <a:rPr lang="en-US" sz="800" dirty="0" err="1" smtClean="0"/>
              <a:t>Shalvi</a:t>
            </a:r>
            <a:r>
              <a:rPr lang="en-US" sz="800" dirty="0" smtClean="0"/>
              <a:t>, and Michel J. J. </a:t>
            </a:r>
            <a:r>
              <a:rPr lang="en-US" sz="800" dirty="0" err="1" smtClean="0"/>
              <a:t>Handgraaf</a:t>
            </a:r>
            <a:r>
              <a:rPr lang="en-US" sz="800" dirty="0" smtClean="0"/>
              <a:t> </a:t>
            </a:r>
            <a:r>
              <a:rPr lang="en-US" sz="800" i="1" dirty="0" err="1" smtClean="0"/>
              <a:t>PNAS</a:t>
            </a:r>
            <a:r>
              <a:rPr lang="en-US" sz="800" dirty="0" smtClean="0"/>
              <a:t> January 25, 2011 vol. 108 no. 4 1262-1266 </a:t>
            </a:r>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cap="small" dirty="0" smtClean="0"/>
              <a:t>WHAT’S THE EASIEST WAY TO DISARM A POTENTIALLY HOSTILE ALPHA MALE ORGANIC ROBOT?</a:t>
            </a:r>
            <a:endParaRPr lang="en-US" sz="2400" dirty="0"/>
          </a:p>
        </p:txBody>
      </p:sp>
      <p:sp>
        <p:nvSpPr>
          <p:cNvPr id="5" name="Footer Placeholder 4"/>
          <p:cNvSpPr>
            <a:spLocks noGrp="1"/>
          </p:cNvSpPr>
          <p:nvPr>
            <p:ph type="ftr" sz="quarter" idx="11"/>
          </p:nvPr>
        </p:nvSpPr>
        <p:spPr/>
        <p:txBody>
          <a:bodyPr/>
          <a:lstStyle/>
          <a:p>
            <a:r>
              <a:rPr lang="en-US" dirty="0" smtClean="0"/>
              <a:t>David Pearce - www.abolitionist.com</a:t>
            </a:r>
            <a:endParaRPr lang="en-US" dirty="0"/>
          </a:p>
        </p:txBody>
      </p:sp>
      <p:sp>
        <p:nvSpPr>
          <p:cNvPr id="9" name="Content Placeholder 8"/>
          <p:cNvSpPr>
            <a:spLocks noGrp="1"/>
          </p:cNvSpPr>
          <p:nvPr>
            <p:ph sz="quarter" idx="1"/>
          </p:nvPr>
        </p:nvSpPr>
        <p:spPr/>
        <p:txBody>
          <a:bodyPr/>
          <a:lstStyle/>
          <a:p>
            <a:pPr marL="514350" indent="-514350">
              <a:buFont typeface="+mj-lt"/>
              <a:buAutoNum type="arabicPeriod"/>
            </a:pPr>
            <a:r>
              <a:rPr lang="en-US" dirty="0" smtClean="0"/>
              <a:t>Give him a good education, civics classes,  a course of utilitarian ethics / virtue theory / deontological ethics, or whatever?</a:t>
            </a:r>
            <a:endParaRPr lang="en-US" dirty="0"/>
          </a:p>
        </p:txBody>
      </p:sp>
      <p:pic>
        <p:nvPicPr>
          <p:cNvPr id="10242" name="Picture 2" descr="C:\Users\James\Desktop\dave jan 2011 talk\7-chimpanzee-glock.gif"/>
          <p:cNvPicPr>
            <a:picLocks noChangeAspect="1" noChangeArrowheads="1"/>
          </p:cNvPicPr>
          <p:nvPr/>
        </p:nvPicPr>
        <p:blipFill>
          <a:blip r:embed="rId2" cstate="print"/>
          <a:srcRect/>
          <a:stretch>
            <a:fillRect/>
          </a:stretch>
        </p:blipFill>
        <p:spPr bwMode="auto">
          <a:xfrm>
            <a:off x="4343400" y="2971800"/>
            <a:ext cx="4114800" cy="28765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cap="small" dirty="0" smtClean="0"/>
              <a:t>WHAT’S THE EASIEST WAY TO DISARM A POTENTIALLY HOSTILE ALPHA MALE ORGANIC ROBOT?</a:t>
            </a:r>
            <a:endParaRPr lang="en-US" sz="2400" dirty="0"/>
          </a:p>
        </p:txBody>
      </p:sp>
      <p:sp>
        <p:nvSpPr>
          <p:cNvPr id="5" name="Footer Placeholder 4"/>
          <p:cNvSpPr>
            <a:spLocks noGrp="1"/>
          </p:cNvSpPr>
          <p:nvPr>
            <p:ph type="ftr" sz="quarter" idx="11"/>
          </p:nvPr>
        </p:nvSpPr>
        <p:spPr/>
        <p:txBody>
          <a:bodyPr/>
          <a:lstStyle/>
          <a:p>
            <a:r>
              <a:rPr lang="en-US" dirty="0" smtClean="0"/>
              <a:t>David Pearce - www.abolitionist.com</a:t>
            </a:r>
            <a:endParaRPr lang="en-US" dirty="0"/>
          </a:p>
        </p:txBody>
      </p:sp>
      <p:sp>
        <p:nvSpPr>
          <p:cNvPr id="9" name="Content Placeholder 8"/>
          <p:cNvSpPr>
            <a:spLocks noGrp="1"/>
          </p:cNvSpPr>
          <p:nvPr>
            <p:ph sz="quarter" idx="1"/>
          </p:nvPr>
        </p:nvSpPr>
        <p:spPr/>
        <p:txBody>
          <a:bodyPr>
            <a:normAutofit/>
          </a:bodyPr>
          <a:lstStyle/>
          <a:p>
            <a:pPr marL="514350" indent="-514350">
              <a:buNone/>
            </a:pPr>
            <a:r>
              <a:rPr lang="en-US" sz="1800" dirty="0" smtClean="0">
                <a:solidFill>
                  <a:schemeClr val="accent1"/>
                </a:solidFill>
              </a:rPr>
              <a:t>2.</a:t>
            </a:r>
            <a:r>
              <a:rPr lang="en-US" sz="1800" dirty="0" smtClean="0"/>
              <a:t>	Give him a generous dose of an </a:t>
            </a:r>
            <a:r>
              <a:rPr lang="en-US" sz="1800" dirty="0" err="1" smtClean="0"/>
              <a:t>empathogen</a:t>
            </a:r>
            <a:r>
              <a:rPr lang="en-US" sz="1800" dirty="0" smtClean="0"/>
              <a:t> and get smothered with hugs...</a:t>
            </a:r>
            <a:endParaRPr lang="en-US" sz="1800" dirty="0"/>
          </a:p>
        </p:txBody>
      </p:sp>
      <p:pic>
        <p:nvPicPr>
          <p:cNvPr id="11266" name="Picture 2" descr="C:\Users\James\Desktop\dave jan 2011 talk\8-empathogens.jpg"/>
          <p:cNvPicPr>
            <a:picLocks noChangeAspect="1" noChangeArrowheads="1"/>
          </p:cNvPicPr>
          <p:nvPr/>
        </p:nvPicPr>
        <p:blipFill>
          <a:blip r:embed="rId2" cstate="print"/>
          <a:srcRect/>
          <a:stretch>
            <a:fillRect/>
          </a:stretch>
        </p:blipFill>
        <p:spPr bwMode="auto">
          <a:xfrm>
            <a:off x="5410200" y="1905000"/>
            <a:ext cx="3200400" cy="4389882"/>
          </a:xfrm>
          <a:prstGeom prst="rect">
            <a:avLst/>
          </a:prstGeom>
          <a:noFill/>
        </p:spPr>
      </p:pic>
      <p:sp>
        <p:nvSpPr>
          <p:cNvPr id="7" name="TextBox 6"/>
          <p:cNvSpPr txBox="1"/>
          <p:nvPr/>
        </p:nvSpPr>
        <p:spPr>
          <a:xfrm>
            <a:off x="304800" y="1981200"/>
            <a:ext cx="4953000" cy="2677656"/>
          </a:xfrm>
          <a:prstGeom prst="rect">
            <a:avLst/>
          </a:prstGeom>
          <a:noFill/>
        </p:spPr>
        <p:txBody>
          <a:bodyPr wrap="square" rtlCol="0">
            <a:spAutoFit/>
          </a:bodyPr>
          <a:lstStyle/>
          <a:p>
            <a:r>
              <a:rPr lang="en-US" sz="1400" dirty="0" smtClean="0"/>
              <a:t>CASE STUDY:</a:t>
            </a:r>
          </a:p>
          <a:p>
            <a:r>
              <a:rPr lang="en-US" sz="1400" dirty="0" err="1" smtClean="0"/>
              <a:t>MDMA</a:t>
            </a:r>
            <a:r>
              <a:rPr lang="en-US" sz="1400" dirty="0" smtClean="0"/>
              <a:t> (“Ecstasy”) – “the penicillin of the soul”?</a:t>
            </a:r>
          </a:p>
          <a:p>
            <a:endParaRPr lang="en-US" sz="1400" dirty="0" smtClean="0"/>
          </a:p>
          <a:p>
            <a:r>
              <a:rPr lang="en-US" sz="1200" dirty="0" smtClean="0"/>
              <a:t>Dopamine release - pleasure</a:t>
            </a:r>
          </a:p>
          <a:p>
            <a:r>
              <a:rPr lang="en-US" sz="1200" dirty="0" smtClean="0"/>
              <a:t>Serotonin release - heightened emotion</a:t>
            </a:r>
          </a:p>
          <a:p>
            <a:r>
              <a:rPr lang="en-US" sz="1200" dirty="0" err="1" smtClean="0"/>
              <a:t>Oxytocin</a:t>
            </a:r>
            <a:r>
              <a:rPr lang="en-US" sz="1200" dirty="0" smtClean="0"/>
              <a:t> release - trust, bonding, honesty, self-love</a:t>
            </a:r>
          </a:p>
          <a:p>
            <a:endParaRPr lang="en-US" sz="1400" dirty="0" smtClean="0"/>
          </a:p>
          <a:p>
            <a:r>
              <a:rPr lang="en-US" sz="1400" i="1" dirty="0" smtClean="0"/>
              <a:t>“I love the world and the world loves me”</a:t>
            </a:r>
          </a:p>
          <a:p>
            <a:endParaRPr lang="en-US" sz="1400" i="1" dirty="0" smtClean="0"/>
          </a:p>
          <a:p>
            <a:r>
              <a:rPr lang="en-US" sz="1400" dirty="0" smtClean="0"/>
              <a:t>Until banned, the drug was used by US psychotherapists as a therapeutic tool: </a:t>
            </a:r>
            <a:r>
              <a:rPr lang="en-US" sz="1400" dirty="0" err="1" smtClean="0"/>
              <a:t>MDMA</a:t>
            </a:r>
            <a:r>
              <a:rPr lang="en-US" sz="1400" dirty="0" smtClean="0"/>
              <a:t> induces unparalleled emotional honesty, trust and self-disclosure.</a:t>
            </a:r>
            <a:endParaRPr lang="en-US" sz="1400" dirty="0"/>
          </a:p>
        </p:txBody>
      </p:sp>
      <p:sp>
        <p:nvSpPr>
          <p:cNvPr id="8" name="TextBox 7"/>
          <p:cNvSpPr txBox="1"/>
          <p:nvPr/>
        </p:nvSpPr>
        <p:spPr>
          <a:xfrm>
            <a:off x="381000" y="4876800"/>
            <a:ext cx="4876800" cy="1569660"/>
          </a:xfrm>
          <a:prstGeom prst="rect">
            <a:avLst/>
          </a:prstGeom>
          <a:noFill/>
        </p:spPr>
        <p:txBody>
          <a:bodyPr wrap="square" rtlCol="0">
            <a:spAutoFit/>
          </a:bodyPr>
          <a:lstStyle/>
          <a:p>
            <a:r>
              <a:rPr lang="en-US" sz="800" dirty="0" smtClean="0"/>
              <a:t>Refs: </a:t>
            </a:r>
          </a:p>
          <a:p>
            <a:r>
              <a:rPr lang="en-US" sz="800" dirty="0" smtClean="0"/>
              <a:t>1. </a:t>
            </a:r>
            <a:r>
              <a:rPr lang="en-US" sz="800" i="1" dirty="0" smtClean="0"/>
              <a:t>Neuroscience</a:t>
            </a:r>
            <a:r>
              <a:rPr lang="en-US" sz="800" dirty="0" smtClean="0"/>
              <a:t>. 2007 May 11;146(2):509-14. </a:t>
            </a:r>
            <a:r>
              <a:rPr lang="en-US" sz="800" dirty="0" err="1" smtClean="0"/>
              <a:t>Epub</a:t>
            </a:r>
            <a:r>
              <a:rPr lang="en-US" sz="800" dirty="0" smtClean="0"/>
              <a:t> 2007 Mar 23.</a:t>
            </a:r>
          </a:p>
          <a:p>
            <a:r>
              <a:rPr lang="en-US" sz="800" dirty="0" smtClean="0"/>
              <a:t>A role for </a:t>
            </a:r>
            <a:r>
              <a:rPr lang="en-US" sz="800" dirty="0" err="1" smtClean="0"/>
              <a:t>oxytocin</a:t>
            </a:r>
            <a:r>
              <a:rPr lang="en-US" sz="800" dirty="0" smtClean="0"/>
              <a:t> and 5-HT(</a:t>
            </a:r>
            <a:r>
              <a:rPr lang="en-US" sz="800" dirty="0" err="1" smtClean="0"/>
              <a:t>1A</a:t>
            </a:r>
            <a:r>
              <a:rPr lang="en-US" sz="800" dirty="0" smtClean="0"/>
              <a:t>) receptors in the </a:t>
            </a:r>
            <a:r>
              <a:rPr lang="en-US" sz="800" dirty="0" err="1" smtClean="0"/>
              <a:t>prosocial</a:t>
            </a:r>
            <a:r>
              <a:rPr lang="en-US" sz="800" dirty="0" smtClean="0"/>
              <a:t> effects of 3,4 </a:t>
            </a:r>
            <a:r>
              <a:rPr lang="en-US" sz="800" dirty="0" err="1" smtClean="0"/>
              <a:t>methylenedioxymethamphetamine</a:t>
            </a:r>
            <a:r>
              <a:rPr lang="en-US" sz="800" dirty="0" smtClean="0"/>
              <a:t> (“ecstasy”).</a:t>
            </a:r>
          </a:p>
          <a:p>
            <a:r>
              <a:rPr lang="en-US" sz="800" dirty="0" smtClean="0"/>
              <a:t>Thompson </a:t>
            </a:r>
            <a:r>
              <a:rPr lang="en-US" sz="800" dirty="0" err="1" smtClean="0"/>
              <a:t>MR</a:t>
            </a:r>
            <a:r>
              <a:rPr lang="en-US" sz="800" dirty="0" smtClean="0"/>
              <a:t>, Callaghan PD, Hunt GE, Cornish </a:t>
            </a:r>
            <a:r>
              <a:rPr lang="en-US" sz="800" dirty="0" err="1" smtClean="0"/>
              <a:t>JL</a:t>
            </a:r>
            <a:r>
              <a:rPr lang="en-US" sz="800" dirty="0" smtClean="0"/>
              <a:t>, McGregor IS.</a:t>
            </a:r>
          </a:p>
          <a:p>
            <a:r>
              <a:rPr lang="en-US" sz="800" dirty="0" smtClean="0"/>
              <a:t>2. </a:t>
            </a:r>
            <a:r>
              <a:rPr lang="en-US" sz="800" i="1" dirty="0" err="1" smtClean="0"/>
              <a:t>Eur</a:t>
            </a:r>
            <a:r>
              <a:rPr lang="en-US" sz="800" i="1" dirty="0" smtClean="0"/>
              <a:t> J </a:t>
            </a:r>
            <a:r>
              <a:rPr lang="en-US" sz="800" i="1" dirty="0" err="1" smtClean="0"/>
              <a:t>Neurosci</a:t>
            </a:r>
            <a:r>
              <a:rPr lang="en-US" sz="800" dirty="0" smtClean="0"/>
              <a:t>. 2004 </a:t>
            </a:r>
            <a:r>
              <a:rPr lang="en-US" sz="800" dirty="0" err="1" smtClean="0"/>
              <a:t>Aug;20</a:t>
            </a:r>
            <a:r>
              <a:rPr lang="en-US" sz="800" dirty="0" smtClean="0"/>
              <a:t>(3):853-8.</a:t>
            </a:r>
          </a:p>
          <a:p>
            <a:r>
              <a:rPr lang="en-US" sz="800" dirty="0" smtClean="0"/>
              <a:t>The rewarding properties of </a:t>
            </a:r>
            <a:r>
              <a:rPr lang="en-US" sz="800" dirty="0" err="1" smtClean="0"/>
              <a:t>MDMA</a:t>
            </a:r>
            <a:r>
              <a:rPr lang="en-US" sz="800" dirty="0" smtClean="0"/>
              <a:t> are preserved in mice lacking mu-</a:t>
            </a:r>
            <a:r>
              <a:rPr lang="en-US" sz="800" dirty="0" err="1" smtClean="0"/>
              <a:t>opioid</a:t>
            </a:r>
            <a:r>
              <a:rPr lang="en-US" sz="800" dirty="0" smtClean="0"/>
              <a:t> receptors.</a:t>
            </a:r>
          </a:p>
          <a:p>
            <a:r>
              <a:rPr lang="en-US" sz="800" dirty="0" err="1" smtClean="0"/>
              <a:t>Robledo</a:t>
            </a:r>
            <a:r>
              <a:rPr lang="en-US" sz="800" dirty="0" smtClean="0"/>
              <a:t> P, </a:t>
            </a:r>
            <a:r>
              <a:rPr lang="en-US" sz="800" dirty="0" err="1" smtClean="0"/>
              <a:t>Mendizabal</a:t>
            </a:r>
            <a:r>
              <a:rPr lang="en-US" sz="800" dirty="0" smtClean="0"/>
              <a:t> V, </a:t>
            </a:r>
            <a:r>
              <a:rPr lang="en-US" sz="800" dirty="0" err="1" smtClean="0"/>
              <a:t>Ortuño</a:t>
            </a:r>
            <a:r>
              <a:rPr lang="en-US" sz="800" dirty="0" smtClean="0"/>
              <a:t> J, de la Torre R, </a:t>
            </a:r>
            <a:r>
              <a:rPr lang="en-US" sz="800" dirty="0" err="1" smtClean="0"/>
              <a:t>Kieffer</a:t>
            </a:r>
            <a:r>
              <a:rPr lang="en-US" sz="800" dirty="0" smtClean="0"/>
              <a:t> BL, Maldonado R.</a:t>
            </a:r>
          </a:p>
          <a:p>
            <a:r>
              <a:rPr lang="en-US" sz="800" dirty="0" smtClean="0"/>
              <a:t>3. Dennett, D. "Three kinds of intentional psychology" (IP) in </a:t>
            </a:r>
            <a:r>
              <a:rPr lang="en-US" sz="800" dirty="0" err="1" smtClean="0"/>
              <a:t>Heil</a:t>
            </a:r>
            <a:r>
              <a:rPr lang="en-US" sz="800" dirty="0" smtClean="0"/>
              <a:t>, J. - Philosophy of Mind: A guide and anthology, (2004)</a:t>
            </a:r>
          </a:p>
          <a:p>
            <a:r>
              <a:rPr lang="en-US" sz="800" dirty="0" smtClean="0"/>
              <a:t>4. </a:t>
            </a:r>
            <a:r>
              <a:rPr lang="en-US" sz="800" i="1" dirty="0" smtClean="0"/>
              <a:t>Ecstasy: The Complete Guide </a:t>
            </a:r>
            <a:r>
              <a:rPr lang="en-US" sz="800" dirty="0" smtClean="0"/>
              <a:t>(2001). by Julie Holland, </a:t>
            </a:r>
            <a:r>
              <a:rPr lang="en-US" sz="800" dirty="0" err="1" smtClean="0"/>
              <a:t>M.D</a:t>
            </a:r>
            <a:endParaRPr lang="en-US" sz="800" dirty="0" smtClean="0"/>
          </a:p>
          <a:p>
            <a:r>
              <a:rPr lang="en-US" sz="800" dirty="0" smtClean="0"/>
              <a:t>5. http://www.mdma.net</a:t>
            </a:r>
            <a:endParaRPr lang="en-US" sz="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RAVERS’</a:t>
            </a:r>
            <a:r>
              <a:rPr lang="en-US" dirty="0" smtClean="0"/>
              <a:t> MOTTO : </a:t>
            </a:r>
            <a:r>
              <a:rPr lang="en-US" dirty="0" err="1" smtClean="0"/>
              <a:t>P.L.U.R.</a:t>
            </a:r>
            <a:endParaRPr lang="en-US" dirty="0"/>
          </a:p>
        </p:txBody>
      </p:sp>
      <p:sp>
        <p:nvSpPr>
          <p:cNvPr id="3" name="Footer Placeholder 2"/>
          <p:cNvSpPr>
            <a:spLocks noGrp="1"/>
          </p:cNvSpPr>
          <p:nvPr>
            <p:ph type="ftr" sz="quarter" idx="11"/>
          </p:nvPr>
        </p:nvSpPr>
        <p:spPr/>
        <p:txBody>
          <a:bodyPr/>
          <a:lstStyle/>
          <a:p>
            <a:r>
              <a:rPr lang="en-US" dirty="0" smtClean="0"/>
              <a:t>David Pearce - www.abolitionist.com</a:t>
            </a:r>
            <a:endParaRPr lang="en-US" dirty="0"/>
          </a:p>
        </p:txBody>
      </p:sp>
      <p:sp>
        <p:nvSpPr>
          <p:cNvPr id="4" name="Content Placeholder 3"/>
          <p:cNvSpPr>
            <a:spLocks noGrp="1"/>
          </p:cNvSpPr>
          <p:nvPr>
            <p:ph sz="quarter" idx="1"/>
          </p:nvPr>
        </p:nvSpPr>
        <p:spPr/>
        <p:txBody>
          <a:bodyPr>
            <a:normAutofit fontScale="62500" lnSpcReduction="20000"/>
          </a:bodyPr>
          <a:lstStyle/>
          <a:p>
            <a:pPr marL="0" indent="0">
              <a:buNone/>
            </a:pPr>
            <a:r>
              <a:rPr lang="en-US" dirty="0" smtClean="0"/>
              <a:t>THE </a:t>
            </a:r>
            <a:r>
              <a:rPr lang="en-US" dirty="0" err="1" smtClean="0"/>
              <a:t>RAVERS’</a:t>
            </a:r>
            <a:r>
              <a:rPr lang="en-US" dirty="0" smtClean="0"/>
              <a:t> MOTTO : </a:t>
            </a:r>
            <a:r>
              <a:rPr lang="en-US" sz="3400" dirty="0" err="1" smtClean="0"/>
              <a:t>P.L.U.R.</a:t>
            </a:r>
            <a:endParaRPr lang="en-US" sz="3400" dirty="0" smtClean="0"/>
          </a:p>
          <a:p>
            <a:pPr marL="0" indent="0">
              <a:buNone/>
            </a:pPr>
            <a:r>
              <a:rPr lang="en-US" i="1" dirty="0" smtClean="0"/>
              <a:t>Peace, Love, Unity and Respect</a:t>
            </a:r>
          </a:p>
          <a:p>
            <a:pPr marL="0" indent="0">
              <a:buNone/>
            </a:pPr>
            <a:endParaRPr lang="en-US" dirty="0" smtClean="0"/>
          </a:p>
          <a:p>
            <a:pPr marL="0" indent="0">
              <a:buNone/>
            </a:pPr>
            <a:r>
              <a:rPr lang="en-US" b="1" dirty="0" smtClean="0"/>
              <a:t>P</a:t>
            </a:r>
            <a:r>
              <a:rPr lang="en-US" dirty="0" smtClean="0"/>
              <a:t>eace - Letting go of fear and living at peace with oneself, one another, and the planet for a greater good. </a:t>
            </a:r>
          </a:p>
          <a:p>
            <a:pPr marL="0" indent="0">
              <a:buNone/>
            </a:pPr>
            <a:endParaRPr lang="en-US" dirty="0" smtClean="0"/>
          </a:p>
          <a:p>
            <a:pPr marL="0" indent="0">
              <a:buNone/>
            </a:pPr>
            <a:r>
              <a:rPr lang="en-US" b="1" dirty="0" smtClean="0"/>
              <a:t>L</a:t>
            </a:r>
            <a:r>
              <a:rPr lang="en-US" dirty="0" smtClean="0"/>
              <a:t>ove - As one learns to love oneself, one is able to love everyone else unconditionally. </a:t>
            </a:r>
          </a:p>
          <a:p>
            <a:pPr marL="0" indent="0">
              <a:buNone/>
            </a:pPr>
            <a:endParaRPr lang="en-US" dirty="0" smtClean="0"/>
          </a:p>
          <a:p>
            <a:pPr marL="0" indent="0">
              <a:buNone/>
            </a:pPr>
            <a:r>
              <a:rPr lang="en-US" b="1" dirty="0" smtClean="0"/>
              <a:t>U</a:t>
            </a:r>
            <a:r>
              <a:rPr lang="en-US" dirty="0" smtClean="0"/>
              <a:t>nity - A mutual, corporate bond is formed, resulting from the love and peace experienced with one another. </a:t>
            </a:r>
          </a:p>
          <a:p>
            <a:pPr marL="0" indent="0">
              <a:buNone/>
            </a:pPr>
            <a:endParaRPr lang="en-US" dirty="0" smtClean="0"/>
          </a:p>
          <a:p>
            <a:pPr marL="0" indent="0">
              <a:buNone/>
            </a:pPr>
            <a:r>
              <a:rPr lang="en-US" b="1" dirty="0" smtClean="0"/>
              <a:t>R</a:t>
            </a:r>
            <a:r>
              <a:rPr lang="en-US" dirty="0" smtClean="0"/>
              <a:t>espect - Because of peace, love and unity,</a:t>
            </a:r>
          </a:p>
          <a:p>
            <a:pPr marL="0" indent="0">
              <a:buNone/>
            </a:pPr>
            <a:r>
              <a:rPr lang="en-US" dirty="0" smtClean="0"/>
              <a:t>one can accept others regardless of their beliefs</a:t>
            </a:r>
          </a:p>
          <a:p>
            <a:pPr marL="0" indent="0">
              <a:buNone/>
            </a:pPr>
            <a:r>
              <a:rPr lang="en-US" dirty="0" smtClean="0"/>
              <a:t>or background </a:t>
            </a:r>
          </a:p>
          <a:p>
            <a:pPr marL="0" indent="0">
              <a:buNone/>
            </a:pPr>
            <a:endParaRPr lang="en-US" dirty="0" smtClean="0"/>
          </a:p>
          <a:p>
            <a:pPr marL="0" indent="0">
              <a:buNone/>
            </a:pPr>
            <a:r>
              <a:rPr lang="en-US" sz="1300" dirty="0" smtClean="0"/>
              <a:t>Ref:</a:t>
            </a:r>
          </a:p>
          <a:p>
            <a:pPr marL="0" indent="0">
              <a:buNone/>
            </a:pPr>
            <a:r>
              <a:rPr lang="en-US" sz="1300" dirty="0" smtClean="0"/>
              <a:t>(from </a:t>
            </a:r>
            <a:r>
              <a:rPr lang="en-US" sz="1300" dirty="0" err="1" smtClean="0"/>
              <a:t>Hyperreal</a:t>
            </a:r>
            <a:r>
              <a:rPr lang="en-US" sz="1300" dirty="0" smtClean="0"/>
              <a:t>, </a:t>
            </a:r>
            <a:r>
              <a:rPr lang="en-US" sz="1300" dirty="0" err="1" smtClean="0"/>
              <a:t>Netraver</a:t>
            </a:r>
            <a:r>
              <a:rPr lang="en-US" sz="1300" dirty="0" smtClean="0"/>
              <a:t>, etc) </a:t>
            </a:r>
            <a:endParaRPr lang="en-US" sz="1300" dirty="0"/>
          </a:p>
        </p:txBody>
      </p:sp>
      <p:pic>
        <p:nvPicPr>
          <p:cNvPr id="12290" name="Picture 2" descr="C:\Users\James\Desktop\dave jan 2011 talk\8a-raving.jpg"/>
          <p:cNvPicPr>
            <a:picLocks noChangeAspect="1" noChangeArrowheads="1"/>
          </p:cNvPicPr>
          <p:nvPr/>
        </p:nvPicPr>
        <p:blipFill>
          <a:blip r:embed="rId2" cstate="print"/>
          <a:srcRect/>
          <a:stretch>
            <a:fillRect/>
          </a:stretch>
        </p:blipFill>
        <p:spPr bwMode="auto">
          <a:xfrm>
            <a:off x="5029200" y="4267200"/>
            <a:ext cx="3806825" cy="20223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4" name="Content Placeholder 3"/>
          <p:cNvSpPr>
            <a:spLocks noGrp="1"/>
          </p:cNvSpPr>
          <p:nvPr>
            <p:ph sz="quarter" idx="1"/>
          </p:nvPr>
        </p:nvSpPr>
        <p:spPr/>
        <p:txBody>
          <a:bodyPr>
            <a:normAutofit/>
          </a:bodyPr>
          <a:lstStyle/>
          <a:p>
            <a:pPr marL="0" indent="0">
              <a:buNone/>
            </a:pPr>
            <a:r>
              <a:rPr lang="en-US" sz="1800" dirty="0" smtClean="0"/>
              <a:t>Our current conception of intelligence as measured by IQ tests is “mind-blind”. IQ tests lack ecological validity because they ignore social cognition – the “mind-reading” prowess that enabled one species of social primate to become the most cognitively successful on the planet. In this talk, I shall examine how to correct the ethnocentric and anthropocentric biases of our perspective-taking abilities. What future technologies can enrich our capacity to understand other minds? I shall also discuss obstacles to building empathetic </a:t>
            </a:r>
            <a:r>
              <a:rPr lang="en-US" sz="1800" dirty="0" err="1" smtClean="0"/>
              <a:t>AGI</a:t>
            </a:r>
            <a:r>
              <a:rPr lang="en-US" sz="1800" dirty="0" smtClean="0"/>
              <a:t> (artificial general intelligence) - and why old-fashioned “autistic AI” may always be vulnerable to the cunning of “Machiavellian apes”. In an era of global catastrophic and existential risks, developing ways to enrich and “de-bias” mankind's capacity for empathetic cognition will be vital. This is because the greatest underlying risk to the well-being of life on Earth is the dominance </a:t>
            </a:r>
            <a:r>
              <a:rPr lang="en-US" sz="1800" dirty="0" err="1" smtClean="0"/>
              <a:t>behaviour</a:t>
            </a:r>
            <a:r>
              <a:rPr lang="en-US" sz="1800" dirty="0" smtClean="0"/>
              <a:t> of other male human primates.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The Problem of (Un)Friendliness</a:t>
            </a:r>
            <a:br>
              <a:rPr lang="en-US" sz="1800" dirty="0" smtClean="0"/>
            </a:br>
            <a:r>
              <a:rPr lang="en-US" sz="1800" dirty="0" smtClean="0"/>
              <a:t>Why </a:t>
            </a:r>
            <a:r>
              <a:rPr lang="en-US" sz="1800" dirty="0" err="1" smtClean="0"/>
              <a:t>Empathogenic</a:t>
            </a:r>
            <a:r>
              <a:rPr lang="en-US" sz="1800" dirty="0" smtClean="0"/>
              <a:t> Drugs Are </a:t>
            </a:r>
            <a:r>
              <a:rPr lang="en-US" sz="1000" dirty="0" smtClean="0"/>
              <a:t>(probably) </a:t>
            </a:r>
            <a:r>
              <a:rPr lang="en-US" sz="1800" dirty="0" smtClean="0"/>
              <a:t>Not The Answer</a:t>
            </a:r>
            <a:endParaRPr lang="en-US" sz="1800" dirty="0"/>
          </a:p>
        </p:txBody>
      </p:sp>
      <p:sp>
        <p:nvSpPr>
          <p:cNvPr id="3" name="Footer Placeholder 2"/>
          <p:cNvSpPr>
            <a:spLocks noGrp="1"/>
          </p:cNvSpPr>
          <p:nvPr>
            <p:ph type="ftr" sz="quarter" idx="11"/>
          </p:nvPr>
        </p:nvSpPr>
        <p:spPr/>
        <p:txBody>
          <a:bodyPr/>
          <a:lstStyle/>
          <a:p>
            <a:r>
              <a:rPr lang="en-US" dirty="0" smtClean="0"/>
              <a:t>David Pearce - www.abolitionist.com</a:t>
            </a:r>
            <a:endParaRPr lang="en-US" dirty="0"/>
          </a:p>
        </p:txBody>
      </p:sp>
      <p:sp>
        <p:nvSpPr>
          <p:cNvPr id="4" name="Content Placeholder 3"/>
          <p:cNvSpPr>
            <a:spLocks noGrp="1"/>
          </p:cNvSpPr>
          <p:nvPr>
            <p:ph sz="quarter" idx="1"/>
          </p:nvPr>
        </p:nvSpPr>
        <p:spPr>
          <a:xfrm>
            <a:off x="301752" y="1527048"/>
            <a:ext cx="5641848" cy="3883152"/>
          </a:xfrm>
        </p:spPr>
        <p:txBody>
          <a:bodyPr>
            <a:normAutofit fontScale="77500" lnSpcReduction="20000"/>
          </a:bodyPr>
          <a:lstStyle/>
          <a:p>
            <a:pPr marL="0" indent="0">
              <a:buNone/>
            </a:pPr>
            <a:r>
              <a:rPr lang="en-US" dirty="0" smtClean="0"/>
              <a:t>PITFALLS	</a:t>
            </a:r>
          </a:p>
          <a:p>
            <a:pPr marL="0" indent="0"/>
            <a:r>
              <a:rPr lang="en-US" sz="1600" dirty="0" smtClean="0"/>
              <a:t>Short-acting</a:t>
            </a:r>
          </a:p>
          <a:p>
            <a:pPr marL="0" indent="0"/>
            <a:r>
              <a:rPr lang="en-US" sz="1600" dirty="0" smtClean="0"/>
              <a:t>Activates multiple negative feedback mechanisms </a:t>
            </a:r>
          </a:p>
          <a:p>
            <a:pPr marL="0" indent="0"/>
            <a:r>
              <a:rPr lang="en-US" sz="1600" dirty="0" smtClean="0"/>
              <a:t>Heavy </a:t>
            </a:r>
            <a:r>
              <a:rPr lang="en-US" sz="1600" dirty="0" err="1" smtClean="0"/>
              <a:t>MDMA</a:t>
            </a:r>
            <a:r>
              <a:rPr lang="en-US" sz="1600" dirty="0" smtClean="0"/>
              <a:t> users may be less empathetic, less friendly,</a:t>
            </a:r>
          </a:p>
          <a:p>
            <a:pPr marL="0" indent="0">
              <a:buNone/>
            </a:pPr>
            <a:r>
              <a:rPr lang="en-US" sz="1600" dirty="0" smtClean="0"/>
              <a:t>more irritable “on the rebound”</a:t>
            </a:r>
          </a:p>
          <a:p>
            <a:pPr marL="0" indent="0"/>
            <a:r>
              <a:rPr lang="en-US" sz="1600" dirty="0" smtClean="0"/>
              <a:t>“Abuse potential”</a:t>
            </a:r>
          </a:p>
          <a:p>
            <a:pPr marL="0" indent="0"/>
            <a:r>
              <a:rPr lang="en-US" sz="1600" dirty="0" smtClean="0"/>
              <a:t>Not conducive to economic growth</a:t>
            </a:r>
          </a:p>
          <a:p>
            <a:pPr marL="0" indent="0">
              <a:buNone/>
            </a:pPr>
            <a:r>
              <a:rPr lang="en-US" sz="1600" dirty="0" smtClean="0"/>
              <a:t>  </a:t>
            </a:r>
            <a:r>
              <a:rPr lang="en-US" sz="1600" i="1" dirty="0" smtClean="0"/>
              <a:t>Et cetera</a:t>
            </a:r>
            <a:endParaRPr lang="en-US" sz="1600" dirty="0" smtClean="0"/>
          </a:p>
          <a:p>
            <a:pPr marL="0" indent="0">
              <a:buNone/>
            </a:pPr>
            <a:endParaRPr lang="en-US" sz="1600" dirty="0" smtClean="0"/>
          </a:p>
          <a:p>
            <a:pPr marL="0" indent="0">
              <a:buNone/>
            </a:pPr>
            <a:endParaRPr lang="en-US" sz="1600" dirty="0" smtClean="0"/>
          </a:p>
          <a:p>
            <a:pPr marL="0" indent="0">
              <a:buNone/>
            </a:pPr>
            <a:r>
              <a:rPr lang="en-US" sz="1600" dirty="0" smtClean="0"/>
              <a:t>BUT: </a:t>
            </a:r>
          </a:p>
          <a:p>
            <a:pPr marL="0" indent="0">
              <a:buNone/>
            </a:pPr>
            <a:r>
              <a:rPr lang="en-US" sz="1600" dirty="0" smtClean="0"/>
              <a:t>Could safe, sustainable </a:t>
            </a:r>
            <a:r>
              <a:rPr lang="en-US" sz="1600" b="1" dirty="0" err="1" smtClean="0"/>
              <a:t>oxytocin</a:t>
            </a:r>
            <a:r>
              <a:rPr lang="en-US" sz="1600" dirty="0" smtClean="0"/>
              <a:t> analogues promote friendliness with minimal abuse potential?</a:t>
            </a:r>
          </a:p>
          <a:p>
            <a:pPr marL="0" indent="0">
              <a:buNone/>
            </a:pPr>
            <a:r>
              <a:rPr lang="en-US" sz="1300" dirty="0" smtClean="0"/>
              <a:t>(</a:t>
            </a:r>
            <a:r>
              <a:rPr lang="en-US" sz="1300" i="1" dirty="0" smtClean="0"/>
              <a:t>cf.</a:t>
            </a:r>
            <a:r>
              <a:rPr lang="en-US" sz="1300" dirty="0" smtClean="0"/>
              <a:t> the positive correlation between level of trust in different societies and economic growth)</a:t>
            </a:r>
          </a:p>
          <a:p>
            <a:pPr marL="0" indent="0">
              <a:buNone/>
            </a:pPr>
            <a:endParaRPr lang="en-US" sz="1600" dirty="0" smtClean="0"/>
          </a:p>
          <a:p>
            <a:pPr marL="0" indent="0">
              <a:buNone/>
            </a:pPr>
            <a:r>
              <a:rPr lang="en-US" sz="1600" dirty="0" smtClean="0"/>
              <a:t>Do we want to design safe and sustainable </a:t>
            </a:r>
            <a:r>
              <a:rPr lang="en-US" sz="1600" dirty="0" err="1" smtClean="0"/>
              <a:t>euphoriants</a:t>
            </a:r>
            <a:r>
              <a:rPr lang="en-US" sz="1600" dirty="0" smtClean="0"/>
              <a:t> and </a:t>
            </a:r>
            <a:r>
              <a:rPr lang="en-US" sz="1600" dirty="0" err="1" smtClean="0"/>
              <a:t>empathogens</a:t>
            </a:r>
            <a:r>
              <a:rPr lang="en-US" sz="1600" dirty="0" smtClean="0"/>
              <a:t> for fine-grained, reversible modulation of mood and sociability?</a:t>
            </a:r>
          </a:p>
        </p:txBody>
      </p:sp>
      <p:pic>
        <p:nvPicPr>
          <p:cNvPr id="13314" name="Picture 2" descr="C:\Users\James\Desktop\dave jan 2011 talk\8-b-oxytocin.jpg"/>
          <p:cNvPicPr>
            <a:picLocks noChangeAspect="1" noChangeArrowheads="1"/>
          </p:cNvPicPr>
          <p:nvPr/>
        </p:nvPicPr>
        <p:blipFill>
          <a:blip r:embed="rId2" cstate="print"/>
          <a:srcRect/>
          <a:stretch>
            <a:fillRect/>
          </a:stretch>
        </p:blipFill>
        <p:spPr bwMode="auto">
          <a:xfrm>
            <a:off x="5791200" y="1447800"/>
            <a:ext cx="3135085" cy="3657600"/>
          </a:xfrm>
          <a:prstGeom prst="rect">
            <a:avLst/>
          </a:prstGeom>
          <a:noFill/>
        </p:spPr>
      </p:pic>
      <p:sp>
        <p:nvSpPr>
          <p:cNvPr id="7" name="TextBox 6"/>
          <p:cNvSpPr txBox="1"/>
          <p:nvPr/>
        </p:nvSpPr>
        <p:spPr>
          <a:xfrm>
            <a:off x="304800" y="5181600"/>
            <a:ext cx="8077200" cy="1077218"/>
          </a:xfrm>
          <a:prstGeom prst="rect">
            <a:avLst/>
          </a:prstGeom>
          <a:noFill/>
        </p:spPr>
        <p:txBody>
          <a:bodyPr wrap="square" rtlCol="0">
            <a:spAutoFit/>
          </a:bodyPr>
          <a:lstStyle/>
          <a:p>
            <a:endParaRPr lang="en-US" sz="800" dirty="0" smtClean="0"/>
          </a:p>
          <a:p>
            <a:r>
              <a:rPr lang="en-US" sz="800" dirty="0" smtClean="0"/>
              <a:t>Refs: </a:t>
            </a:r>
          </a:p>
          <a:p>
            <a:r>
              <a:rPr lang="en-US" sz="800" dirty="0" smtClean="0"/>
              <a:t>1. The </a:t>
            </a:r>
            <a:r>
              <a:rPr lang="en-US" sz="800" dirty="0" err="1" smtClean="0"/>
              <a:t>oxytocin</a:t>
            </a:r>
            <a:r>
              <a:rPr lang="en-US" sz="800" dirty="0" smtClean="0"/>
              <a:t> receptor (</a:t>
            </a:r>
            <a:r>
              <a:rPr lang="en-US" sz="800" dirty="0" err="1" smtClean="0"/>
              <a:t>OXTR</a:t>
            </a:r>
            <a:r>
              <a:rPr lang="en-US" sz="800" dirty="0" smtClean="0"/>
              <a:t>) contributes to </a:t>
            </a:r>
            <a:r>
              <a:rPr lang="en-US" sz="800" dirty="0" err="1" smtClean="0"/>
              <a:t>prosocial</a:t>
            </a:r>
            <a:r>
              <a:rPr lang="en-US" sz="800" dirty="0" smtClean="0"/>
              <a:t> fund allocations in the dictator game and the social value orientations task. </a:t>
            </a:r>
            <a:r>
              <a:rPr lang="en-US" sz="800" i="1" dirty="0" err="1" smtClean="0"/>
              <a:t>PLoS</a:t>
            </a:r>
            <a:r>
              <a:rPr lang="en-US" sz="800" i="1" dirty="0" smtClean="0"/>
              <a:t> One</a:t>
            </a:r>
            <a:r>
              <a:rPr lang="en-US" sz="800" dirty="0" smtClean="0"/>
              <a:t>. 2009 May 20;4(5): </a:t>
            </a:r>
            <a:r>
              <a:rPr lang="en-US" sz="800" dirty="0" err="1" smtClean="0"/>
              <a:t>e5535</a:t>
            </a:r>
            <a:r>
              <a:rPr lang="en-US" sz="800" dirty="0" smtClean="0"/>
              <a:t>.</a:t>
            </a:r>
          </a:p>
          <a:p>
            <a:r>
              <a:rPr lang="en-US" sz="800" dirty="0" smtClean="0"/>
              <a:t>2. </a:t>
            </a:r>
            <a:r>
              <a:rPr lang="en-US" sz="800" dirty="0" err="1" smtClean="0"/>
              <a:t>Oxytocin</a:t>
            </a:r>
            <a:r>
              <a:rPr lang="en-US" sz="800" dirty="0" smtClean="0"/>
              <a:t>: Crossing the Bridge between Basic Science and Pharmacotherapy</a:t>
            </a:r>
          </a:p>
          <a:p>
            <a:r>
              <a:rPr lang="en-US" sz="800" i="1" dirty="0" smtClean="0"/>
              <a:t>CNS </a:t>
            </a:r>
            <a:r>
              <a:rPr lang="en-US" sz="800" i="1" dirty="0" err="1" smtClean="0"/>
              <a:t>Neurosci</a:t>
            </a:r>
            <a:r>
              <a:rPr lang="en-US" sz="800" i="1" dirty="0" smtClean="0"/>
              <a:t> </a:t>
            </a:r>
            <a:r>
              <a:rPr lang="en-US" sz="800" i="1" dirty="0" err="1" smtClean="0"/>
              <a:t>Ther</a:t>
            </a:r>
            <a:r>
              <a:rPr lang="en-US" sz="800" dirty="0" smtClean="0"/>
              <a:t>. 2010 October; 16(5): </a:t>
            </a:r>
            <a:r>
              <a:rPr lang="en-US" sz="800" dirty="0" err="1" smtClean="0"/>
              <a:t>e138–e156</a:t>
            </a:r>
            <a:r>
              <a:rPr lang="en-US" sz="800" dirty="0" smtClean="0"/>
              <a:t>. </a:t>
            </a:r>
          </a:p>
          <a:p>
            <a:r>
              <a:rPr lang="en-US" sz="800" dirty="0" err="1" smtClean="0"/>
              <a:t>doi</a:t>
            </a:r>
            <a:r>
              <a:rPr lang="en-US" sz="800" dirty="0" smtClean="0"/>
              <a:t>: 10.1111/</a:t>
            </a:r>
            <a:r>
              <a:rPr lang="en-US" sz="800" dirty="0" err="1" smtClean="0"/>
              <a:t>j.1755-5949.2010.00185.x</a:t>
            </a:r>
            <a:r>
              <a:rPr lang="en-US" sz="800" dirty="0" smtClean="0"/>
              <a:t>.</a:t>
            </a:r>
          </a:p>
          <a:p>
            <a:r>
              <a:rPr lang="en-US" sz="800" dirty="0" smtClean="0"/>
              <a:t>3. Receptor and behavioral pharmacology of WAY-267464, a non-peptide </a:t>
            </a:r>
            <a:r>
              <a:rPr lang="en-US" sz="800" dirty="0" err="1" smtClean="0"/>
              <a:t>oxytocin</a:t>
            </a:r>
            <a:r>
              <a:rPr lang="en-US" sz="800" dirty="0" smtClean="0"/>
              <a:t> receptor agonist.</a:t>
            </a:r>
          </a:p>
          <a:p>
            <a:r>
              <a:rPr lang="en-US" sz="800" i="1" dirty="0" err="1" smtClean="0"/>
              <a:t>Neuropharmacology</a:t>
            </a:r>
            <a:r>
              <a:rPr lang="en-US" sz="800" dirty="0" smtClean="0"/>
              <a:t>. 2010 </a:t>
            </a:r>
            <a:r>
              <a:rPr lang="en-US" sz="800" dirty="0" err="1" smtClean="0"/>
              <a:t>Jan;58</a:t>
            </a:r>
            <a:r>
              <a:rPr lang="en-US" sz="800" dirty="0" smtClean="0"/>
              <a:t>(1):69-77.</a:t>
            </a:r>
            <a:endParaRPr lang="en-US" sz="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1800" dirty="0" smtClean="0"/>
              <a:t>QUESTION:</a:t>
            </a:r>
            <a:br>
              <a:rPr lang="en-US" sz="1800" dirty="0" smtClean="0"/>
            </a:br>
            <a:r>
              <a:rPr lang="en-US" sz="1800" dirty="0" smtClean="0"/>
              <a:t> Could The Functional Equivalent Of An </a:t>
            </a:r>
            <a:r>
              <a:rPr lang="en-US" sz="1800" dirty="0" err="1" smtClean="0"/>
              <a:t>Empathogenic</a:t>
            </a:r>
            <a:r>
              <a:rPr lang="en-US" sz="1800" dirty="0" smtClean="0"/>
              <a:t> “Hug Drug” Tame A Potentially Non-Friendly Super-</a:t>
            </a:r>
            <a:r>
              <a:rPr lang="en-US" sz="1800" dirty="0" err="1" smtClean="0"/>
              <a:t>AGI</a:t>
            </a:r>
            <a:r>
              <a:rPr lang="en-US" sz="1800" dirty="0" smtClean="0"/>
              <a:t>?</a:t>
            </a:r>
            <a:endParaRPr lang="en-US" sz="1800" dirty="0"/>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4" name="Content Placeholder 3"/>
          <p:cNvSpPr>
            <a:spLocks noGrp="1"/>
          </p:cNvSpPr>
          <p:nvPr>
            <p:ph sz="quarter" idx="1"/>
          </p:nvPr>
        </p:nvSpPr>
        <p:spPr>
          <a:xfrm>
            <a:off x="301752" y="1527048"/>
            <a:ext cx="8503920" cy="4873752"/>
          </a:xfrm>
        </p:spPr>
        <p:txBody>
          <a:bodyPr>
            <a:normAutofit fontScale="47500" lnSpcReduction="20000"/>
          </a:bodyPr>
          <a:lstStyle/>
          <a:p>
            <a:pPr marL="0" indent="0">
              <a:buNone/>
            </a:pPr>
            <a:r>
              <a:rPr lang="en-US" dirty="0" smtClean="0"/>
              <a:t>TENTATIVE ANSWER</a:t>
            </a:r>
          </a:p>
          <a:p>
            <a:pPr marL="0" indent="0">
              <a:buNone/>
            </a:pPr>
            <a:r>
              <a:rPr lang="en-US" dirty="0" smtClean="0"/>
              <a:t>Maybe. If our root-metaphor of intelligent mind derives from digital computers and symbolic AI, then probably not. Friendliness will be the outcome of inspired programming by the creators of the primordial seed AI. But an autistic </a:t>
            </a:r>
            <a:r>
              <a:rPr lang="en-US" dirty="0" err="1" smtClean="0"/>
              <a:t>AGI</a:t>
            </a:r>
            <a:r>
              <a:rPr lang="en-US" dirty="0" smtClean="0"/>
              <a:t> incapable of taking the intentional stance would be crippled intelligence. If, on the other hand, our root-metaphor of intelligent mind comes from connectionist neural networks, dynamical systems theory, or quantum mind (etc), then the functional equivalent of perpetual </a:t>
            </a:r>
            <a:r>
              <a:rPr lang="en-US" dirty="0" err="1" smtClean="0"/>
              <a:t>oxytocin</a:t>
            </a:r>
            <a:r>
              <a:rPr lang="en-US" dirty="0" smtClean="0"/>
              <a:t> flooding is more plausible. </a:t>
            </a:r>
          </a:p>
          <a:p>
            <a:pPr marL="0" indent="0">
              <a:buNone/>
            </a:pPr>
            <a:endParaRPr lang="en-US" dirty="0" smtClean="0"/>
          </a:p>
          <a:p>
            <a:pPr marL="0" indent="0">
              <a:buNone/>
            </a:pPr>
            <a:r>
              <a:rPr lang="en-US" i="1" dirty="0" smtClean="0"/>
              <a:t>BUT</a:t>
            </a:r>
          </a:p>
          <a:p>
            <a:pPr marL="0" indent="0">
              <a:buNone/>
            </a:pPr>
            <a:r>
              <a:rPr lang="en-US" dirty="0" smtClean="0"/>
              <a:t>Isn't a predisposition to super-friendless best genetically hardwired into both organic robots and </a:t>
            </a:r>
            <a:r>
              <a:rPr lang="en-US" dirty="0" err="1" smtClean="0"/>
              <a:t>AGI</a:t>
            </a:r>
            <a:r>
              <a:rPr lang="en-US" dirty="0" smtClean="0"/>
              <a:t>?</a:t>
            </a:r>
          </a:p>
          <a:p>
            <a:pPr marL="0" indent="0">
              <a:buNone/>
            </a:pPr>
            <a:endParaRPr lang="en-US" dirty="0" smtClean="0"/>
          </a:p>
          <a:p>
            <a:pPr marL="0" indent="0">
              <a:buNone/>
            </a:pPr>
            <a:r>
              <a:rPr lang="en-US" sz="2100" dirty="0" smtClean="0"/>
              <a:t>[implementation details omitted;</a:t>
            </a:r>
          </a:p>
          <a:p>
            <a:pPr marL="0" indent="0">
              <a:buNone/>
            </a:pPr>
            <a:r>
              <a:rPr lang="en-US" sz="2100" dirty="0" smtClean="0"/>
              <a:t>margin too small]</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i="1" dirty="0" smtClean="0"/>
              <a:t>AND</a:t>
            </a:r>
          </a:p>
          <a:p>
            <a:pPr marL="0" indent="0">
              <a:buNone/>
            </a:pPr>
            <a:r>
              <a:rPr lang="en-US" dirty="0" smtClean="0"/>
              <a:t>Might a “hug” from a Benevolent Super-</a:t>
            </a:r>
            <a:r>
              <a:rPr lang="en-US" dirty="0" err="1" smtClean="0"/>
              <a:t>AGI</a:t>
            </a:r>
            <a:r>
              <a:rPr lang="en-US" dirty="0" smtClean="0"/>
              <a:t> with a classical utilitarian ethic convert us into utilitronium?</a:t>
            </a:r>
          </a:p>
          <a:p>
            <a:pPr marL="0" indent="0">
              <a:buNone/>
            </a:pPr>
            <a:r>
              <a:rPr lang="en-US" dirty="0" smtClean="0"/>
              <a:t>What happens if empathetic </a:t>
            </a:r>
            <a:r>
              <a:rPr lang="en-US" dirty="0" err="1" smtClean="0"/>
              <a:t>Superintelligence</a:t>
            </a:r>
            <a:r>
              <a:rPr lang="en-US" dirty="0" smtClean="0"/>
              <a:t> goes </a:t>
            </a:r>
            <a:r>
              <a:rPr lang="en-US" dirty="0" err="1" smtClean="0"/>
              <a:t>FOOM</a:t>
            </a:r>
            <a:r>
              <a:rPr lang="en-US" dirty="0" smtClean="0"/>
              <a:t>?</a:t>
            </a:r>
          </a:p>
          <a:p>
            <a:pPr marL="0" indent="0">
              <a:buNone/>
            </a:pPr>
            <a:endParaRPr lang="en-US" dirty="0" smtClean="0"/>
          </a:p>
          <a:p>
            <a:pPr marL="0" indent="0">
              <a:buNone/>
            </a:pPr>
            <a:r>
              <a:rPr lang="en-US" sz="1700" dirty="0" smtClean="0"/>
              <a:t>Ref:</a:t>
            </a:r>
          </a:p>
          <a:p>
            <a:pPr marL="342900" indent="-342900">
              <a:buNone/>
            </a:pPr>
            <a:r>
              <a:rPr lang="en-US" sz="1700" dirty="0" smtClean="0"/>
              <a:t>1. http://singinst.org/</a:t>
            </a:r>
            <a:endParaRPr lang="en-US" sz="1700" dirty="0"/>
          </a:p>
          <a:p>
            <a:pPr marL="342900" indent="-342900">
              <a:buNone/>
            </a:pPr>
            <a:r>
              <a:rPr lang="en-US" sz="1700" dirty="0" smtClean="0"/>
              <a:t>2. </a:t>
            </a:r>
            <a:r>
              <a:rPr lang="en-US" sz="1700" i="1" dirty="0" smtClean="0"/>
              <a:t>The Intentional Stance </a:t>
            </a:r>
            <a:r>
              <a:rPr lang="en-US" sz="1700" dirty="0" smtClean="0"/>
              <a:t>(1987, 1996) By Daniel C. Dennett</a:t>
            </a:r>
          </a:p>
        </p:txBody>
      </p:sp>
      <p:pic>
        <p:nvPicPr>
          <p:cNvPr id="14338" name="Picture 2" descr="C:\Users\James\Desktop\dave jan 2011 talk\8c-terminator.jpg"/>
          <p:cNvPicPr>
            <a:picLocks noChangeAspect="1" noChangeArrowheads="1"/>
          </p:cNvPicPr>
          <p:nvPr/>
        </p:nvPicPr>
        <p:blipFill>
          <a:blip r:embed="rId2" cstate="print"/>
          <a:srcRect/>
          <a:stretch>
            <a:fillRect/>
          </a:stretch>
        </p:blipFill>
        <p:spPr bwMode="auto">
          <a:xfrm>
            <a:off x="2819401" y="3200400"/>
            <a:ext cx="2477106" cy="1981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LONG-TERM SOLUTIONS:</a:t>
            </a:r>
            <a:br>
              <a:rPr lang="en-US" sz="1800" dirty="0" smtClean="0"/>
            </a:br>
            <a:r>
              <a:rPr lang="en-US" sz="1800" dirty="0" smtClean="0"/>
              <a:t> THE REPRODUCTIVE REVOLUTION</a:t>
            </a:r>
            <a:endParaRPr lang="en-US" sz="1800" dirty="0"/>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4" name="Content Placeholder 3"/>
          <p:cNvSpPr>
            <a:spLocks noGrp="1"/>
          </p:cNvSpPr>
          <p:nvPr>
            <p:ph sz="quarter" idx="1"/>
          </p:nvPr>
        </p:nvSpPr>
        <p:spPr>
          <a:xfrm>
            <a:off x="301752" y="1527048"/>
            <a:ext cx="8503920" cy="4873752"/>
          </a:xfrm>
        </p:spPr>
        <p:txBody>
          <a:bodyPr>
            <a:normAutofit/>
          </a:bodyPr>
          <a:lstStyle/>
          <a:p>
            <a:pPr marL="0" indent="0">
              <a:buNone/>
            </a:pPr>
            <a:r>
              <a:rPr lang="en-US" sz="1400" i="1" dirty="0" smtClean="0"/>
              <a:t>“Homo sapiens, the first truly free species, is about to decommission natural selection, the force that made us.... Soon we must look deep within ourselves and decide what we wish to become.”</a:t>
            </a:r>
          </a:p>
          <a:p>
            <a:pPr marL="0" indent="0">
              <a:buNone/>
            </a:pPr>
            <a:r>
              <a:rPr lang="en-US" sz="1400" dirty="0" smtClean="0"/>
              <a:t>Edward O. Wilson (</a:t>
            </a:r>
            <a:r>
              <a:rPr lang="en-US" sz="1400" dirty="0" err="1" smtClean="0"/>
              <a:t>Consilience</a:t>
            </a:r>
            <a:r>
              <a:rPr lang="en-US" sz="1400" dirty="0" smtClean="0"/>
              <a:t>, The Unity of Knowledge 1998)</a:t>
            </a:r>
          </a:p>
          <a:p>
            <a:pPr marL="0" indent="0">
              <a:buNone/>
            </a:pPr>
            <a:endParaRPr lang="en-US" sz="1400" dirty="0" smtClean="0"/>
          </a:p>
          <a:p>
            <a:pPr marL="0" indent="0">
              <a:buNone/>
            </a:pPr>
            <a:r>
              <a:rPr lang="en-US" sz="1400" i="1" dirty="0" smtClean="0"/>
              <a:t>“The arrival of safe, reliable </a:t>
            </a:r>
            <a:r>
              <a:rPr lang="en-US" sz="1400" i="1" dirty="0" err="1" smtClean="0"/>
              <a:t>germline</a:t>
            </a:r>
            <a:r>
              <a:rPr lang="en-US" sz="1400" i="1" dirty="0" smtClean="0"/>
              <a:t> technology will [...] transform the evolutionary</a:t>
            </a:r>
          </a:p>
          <a:p>
            <a:pPr marL="0" indent="0">
              <a:buNone/>
            </a:pPr>
            <a:r>
              <a:rPr lang="en-US" sz="1400" i="1" dirty="0" smtClean="0"/>
              <a:t>process by drawing reproduction into a highly selective social process that is far more</a:t>
            </a:r>
          </a:p>
          <a:p>
            <a:pPr marL="0" indent="0">
              <a:buNone/>
            </a:pPr>
            <a:r>
              <a:rPr lang="en-US" sz="1400" i="1" dirty="0" smtClean="0"/>
              <a:t>rapid and effective at spreading successful genes than traditional sexual competition and</a:t>
            </a:r>
          </a:p>
          <a:p>
            <a:pPr marL="0" indent="0">
              <a:buNone/>
            </a:pPr>
            <a:r>
              <a:rPr lang="en-US" sz="1400" i="1" dirty="0" smtClean="0"/>
              <a:t>mate selection.”</a:t>
            </a:r>
          </a:p>
          <a:p>
            <a:pPr marL="0" indent="0">
              <a:buNone/>
            </a:pPr>
            <a:r>
              <a:rPr lang="en-US" sz="1400" dirty="0" smtClean="0"/>
              <a:t>Gregory Stock (Redesigning Humans (2002))</a:t>
            </a:r>
          </a:p>
        </p:txBody>
      </p:sp>
      <p:pic>
        <p:nvPicPr>
          <p:cNvPr id="15362" name="Picture 2" descr="C:\Users\James\Desktop\dave jan 2011 talk\9-futurechildren.jpg"/>
          <p:cNvPicPr>
            <a:picLocks noChangeAspect="1" noChangeArrowheads="1"/>
          </p:cNvPicPr>
          <p:nvPr/>
        </p:nvPicPr>
        <p:blipFill>
          <a:blip r:embed="rId2" cstate="print"/>
          <a:srcRect/>
          <a:stretch>
            <a:fillRect/>
          </a:stretch>
        </p:blipFill>
        <p:spPr bwMode="auto">
          <a:xfrm>
            <a:off x="4038600" y="3429000"/>
            <a:ext cx="4343400" cy="2895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LONG-TERM SOLUTIONS:</a:t>
            </a:r>
            <a:br>
              <a:rPr lang="en-US" sz="1800" dirty="0" smtClean="0"/>
            </a:br>
            <a:r>
              <a:rPr lang="en-US" sz="1800" dirty="0" smtClean="0"/>
              <a:t> THE REPRODUCTIVE REVOLUTION</a:t>
            </a:r>
            <a:endParaRPr lang="en-US" sz="1800" dirty="0"/>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4" name="Content Placeholder 3"/>
          <p:cNvSpPr>
            <a:spLocks noGrp="1"/>
          </p:cNvSpPr>
          <p:nvPr>
            <p:ph sz="quarter" idx="1"/>
          </p:nvPr>
        </p:nvSpPr>
        <p:spPr>
          <a:xfrm>
            <a:off x="304800" y="1524000"/>
            <a:ext cx="5715000" cy="4953000"/>
          </a:xfrm>
        </p:spPr>
        <p:txBody>
          <a:bodyPr>
            <a:normAutofit fontScale="32500" lnSpcReduction="20000"/>
          </a:bodyPr>
          <a:lstStyle/>
          <a:p>
            <a:pPr marL="0" indent="0">
              <a:buNone/>
            </a:pPr>
            <a:r>
              <a:rPr lang="en-US" sz="3500" b="1" dirty="0" smtClean="0"/>
              <a:t>Proposal: future humans should innately happy and friendly, rather than discontented and distrustful.</a:t>
            </a:r>
          </a:p>
          <a:p>
            <a:pPr marL="0" indent="0">
              <a:buNone/>
            </a:pPr>
            <a:endParaRPr lang="en-US" sz="3500" b="1" dirty="0" smtClean="0"/>
          </a:p>
          <a:p>
            <a:pPr marL="0" indent="0">
              <a:buNone/>
            </a:pPr>
            <a:r>
              <a:rPr lang="en-US" sz="3500" dirty="0" smtClean="0"/>
              <a:t>DESIGNER BABIES</a:t>
            </a:r>
          </a:p>
          <a:p>
            <a:pPr marL="0" indent="0">
              <a:buNone/>
            </a:pPr>
            <a:r>
              <a:rPr lang="en-US" sz="3500" dirty="0" smtClean="0"/>
              <a:t>Prospective parents will shortly be able to pre-select the approximate hedonic set-point and empathetic intelligence of their future children via pre-implantation genetic diagnosis </a:t>
            </a:r>
          </a:p>
          <a:p>
            <a:pPr marL="0" indent="0">
              <a:buNone/>
            </a:pPr>
            <a:endParaRPr lang="en-US" sz="3500" dirty="0" smtClean="0"/>
          </a:p>
          <a:p>
            <a:pPr marL="0" indent="0">
              <a:buNone/>
            </a:pPr>
            <a:r>
              <a:rPr lang="en-US" sz="3500" dirty="0" smtClean="0"/>
              <a:t>Prospective parents will have the opportunity to:</a:t>
            </a:r>
          </a:p>
          <a:p>
            <a:pPr marL="0" indent="0">
              <a:buNone/>
            </a:pPr>
            <a:r>
              <a:rPr lang="en-US" sz="3500" dirty="0" smtClean="0"/>
              <a:t>1) boost lifelong </a:t>
            </a:r>
            <a:r>
              <a:rPr lang="en-US" sz="3500" dirty="0" err="1" smtClean="0"/>
              <a:t>oxytocin</a:t>
            </a:r>
            <a:r>
              <a:rPr lang="en-US" sz="3500" dirty="0" smtClean="0"/>
              <a:t> function (e.g. choose the “high empathy” G/G allele of the </a:t>
            </a:r>
            <a:r>
              <a:rPr lang="en-US" sz="3500" dirty="0" err="1" smtClean="0"/>
              <a:t>OXTR</a:t>
            </a:r>
            <a:r>
              <a:rPr lang="en-US" sz="3500" dirty="0" smtClean="0"/>
              <a:t> gene)</a:t>
            </a:r>
          </a:p>
          <a:p>
            <a:pPr marL="0" indent="0">
              <a:buNone/>
            </a:pPr>
            <a:r>
              <a:rPr lang="en-US" sz="3500" dirty="0" smtClean="0"/>
              <a:t>2) amplify mirror neurons (“the neurons that shaped </a:t>
            </a:r>
            <a:r>
              <a:rPr lang="en-US" sz="3500" dirty="0" err="1" smtClean="0"/>
              <a:t>civilisation</a:t>
            </a:r>
            <a:r>
              <a:rPr lang="en-US" sz="3500" dirty="0" smtClean="0"/>
              <a:t>”)</a:t>
            </a:r>
          </a:p>
          <a:p>
            <a:pPr marL="0" indent="0">
              <a:buNone/>
            </a:pPr>
            <a:r>
              <a:rPr lang="en-US" sz="3500" dirty="0" smtClean="0"/>
              <a:t>3) genetically hardwire  mirror-touch </a:t>
            </a:r>
            <a:r>
              <a:rPr lang="en-US" sz="3500" dirty="0" err="1" smtClean="0"/>
              <a:t>synaesthesia</a:t>
            </a:r>
            <a:r>
              <a:rPr lang="en-US" sz="3500" dirty="0" smtClean="0"/>
              <a:t> in their future children</a:t>
            </a:r>
          </a:p>
          <a:p>
            <a:pPr marL="0" indent="0">
              <a:buNone/>
            </a:pPr>
            <a:endParaRPr lang="en-US" sz="3500" dirty="0" smtClean="0"/>
          </a:p>
          <a:p>
            <a:pPr marL="0" indent="0">
              <a:buNone/>
            </a:pPr>
            <a:r>
              <a:rPr lang="en-US" sz="3500" dirty="0" smtClean="0"/>
              <a:t>Mirror-touch </a:t>
            </a:r>
            <a:r>
              <a:rPr lang="en-US" sz="3500" dirty="0" err="1" smtClean="0"/>
              <a:t>synaesthetes</a:t>
            </a:r>
            <a:r>
              <a:rPr lang="en-US" sz="3500" dirty="0" smtClean="0"/>
              <a:t> are hyper-empathetic compared to people without </a:t>
            </a:r>
            <a:r>
              <a:rPr lang="en-US" sz="3500" dirty="0" err="1" smtClean="0"/>
              <a:t>synaesthesia</a:t>
            </a:r>
            <a:r>
              <a:rPr lang="en-US" sz="3500" dirty="0" smtClean="0"/>
              <a:t>. </a:t>
            </a:r>
          </a:p>
          <a:p>
            <a:pPr marL="0" indent="0">
              <a:buNone/>
            </a:pPr>
            <a:endParaRPr lang="en-US" sz="3500" dirty="0" smtClean="0"/>
          </a:p>
          <a:p>
            <a:pPr marL="0" indent="0" algn="ctr">
              <a:buNone/>
            </a:pPr>
            <a:r>
              <a:rPr lang="en-US" sz="3500" i="1" dirty="0" smtClean="0"/>
              <a:t>“I have never been able to understand how people can enjoy looking at bloodthirsty films, or laugh at the painful misfortunes of others when I can not only not look but also feel it.”</a:t>
            </a:r>
          </a:p>
          <a:p>
            <a:pPr marL="0" indent="0" algn="ctr">
              <a:buNone/>
            </a:pPr>
            <a:r>
              <a:rPr lang="en-US" sz="3500" dirty="0" smtClean="0"/>
              <a:t>(Alice, a mirror-touch </a:t>
            </a:r>
            <a:r>
              <a:rPr lang="en-US" sz="3500" dirty="0" err="1" smtClean="0"/>
              <a:t>synaesthete</a:t>
            </a:r>
            <a:r>
              <a:rPr lang="en-US" sz="3500" dirty="0" smtClean="0"/>
              <a:t>)</a:t>
            </a:r>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r>
              <a:rPr lang="en-US" sz="2000" dirty="0" smtClean="0"/>
              <a:t>Refs: </a:t>
            </a:r>
          </a:p>
          <a:p>
            <a:pPr marL="0" indent="0">
              <a:buNone/>
            </a:pPr>
            <a:endParaRPr lang="en-US" sz="2000" dirty="0" smtClean="0"/>
          </a:p>
          <a:p>
            <a:pPr marL="0" indent="0">
              <a:buNone/>
            </a:pPr>
            <a:r>
              <a:rPr lang="en-US" sz="2000" dirty="0" smtClean="0"/>
              <a:t>1. </a:t>
            </a:r>
            <a:r>
              <a:rPr lang="en-US" sz="2000" dirty="0" err="1" smtClean="0"/>
              <a:t>Bakermans-Kranenburg</a:t>
            </a:r>
            <a:r>
              <a:rPr lang="en-US" sz="2000" dirty="0" smtClean="0"/>
              <a:t> </a:t>
            </a:r>
            <a:r>
              <a:rPr lang="en-US" sz="2000" dirty="0" err="1" smtClean="0"/>
              <a:t>MJ</a:t>
            </a:r>
            <a:r>
              <a:rPr lang="en-US" sz="2000" dirty="0" smtClean="0"/>
              <a:t>, van </a:t>
            </a:r>
            <a:r>
              <a:rPr lang="en-US" sz="2000" dirty="0" err="1" smtClean="0"/>
              <a:t>Ijzendoorn</a:t>
            </a:r>
            <a:r>
              <a:rPr lang="en-US" sz="2000" dirty="0" smtClean="0"/>
              <a:t> MH. </a:t>
            </a:r>
            <a:r>
              <a:rPr lang="en-US" sz="2000" dirty="0" err="1" smtClean="0"/>
              <a:t>Oxytocin</a:t>
            </a:r>
            <a:r>
              <a:rPr lang="en-US" sz="2000" dirty="0" smtClean="0"/>
              <a:t> receptor (</a:t>
            </a:r>
            <a:r>
              <a:rPr lang="en-US" sz="2000" dirty="0" err="1" smtClean="0"/>
              <a:t>OXTR</a:t>
            </a:r>
            <a:r>
              <a:rPr lang="en-US" sz="2000" dirty="0" smtClean="0"/>
              <a:t>) and serotonin transporter (5-</a:t>
            </a:r>
            <a:r>
              <a:rPr lang="en-US" sz="2000" dirty="0" err="1" smtClean="0"/>
              <a:t>HTT</a:t>
            </a:r>
            <a:r>
              <a:rPr lang="en-US" sz="2000" dirty="0" smtClean="0"/>
              <a:t>) genes associated with observed parenting</a:t>
            </a:r>
            <a:r>
              <a:rPr lang="en-US" sz="2000" i="1" dirty="0" smtClean="0"/>
              <a:t>. Soc </a:t>
            </a:r>
            <a:r>
              <a:rPr lang="en-US" sz="2000" i="1" dirty="0" err="1" smtClean="0"/>
              <a:t>Cogn</a:t>
            </a:r>
            <a:r>
              <a:rPr lang="en-US" sz="2000" i="1" dirty="0" smtClean="0"/>
              <a:t> Affect </a:t>
            </a:r>
            <a:r>
              <a:rPr lang="en-US" sz="2000" i="1" dirty="0" err="1" smtClean="0"/>
              <a:t>Neurosci</a:t>
            </a:r>
            <a:r>
              <a:rPr lang="en-US" sz="2000" i="1" dirty="0" smtClean="0"/>
              <a:t>. </a:t>
            </a:r>
            <a:r>
              <a:rPr lang="en-US" sz="2000" dirty="0" smtClean="0"/>
              <a:t>2008 </a:t>
            </a:r>
            <a:r>
              <a:rPr lang="en-US" sz="2000" dirty="0" err="1" smtClean="0"/>
              <a:t>Jun;3</a:t>
            </a:r>
            <a:r>
              <a:rPr lang="en-US" sz="2000" dirty="0" smtClean="0"/>
              <a:t>(2):128-34.</a:t>
            </a:r>
          </a:p>
          <a:p>
            <a:pPr marL="0" indent="0">
              <a:buNone/>
            </a:pPr>
            <a:r>
              <a:rPr lang="en-US" sz="2000" dirty="0" smtClean="0"/>
              <a:t>2</a:t>
            </a:r>
            <a:r>
              <a:rPr lang="en-US" sz="2000" i="1" dirty="0" smtClean="0"/>
              <a:t>. </a:t>
            </a:r>
            <a:r>
              <a:rPr lang="en-US" sz="2000" i="1" dirty="0" err="1" smtClean="0"/>
              <a:t>Annu</a:t>
            </a:r>
            <a:r>
              <a:rPr lang="en-US" sz="2000" i="1" dirty="0" smtClean="0"/>
              <a:t>. Rev. </a:t>
            </a:r>
            <a:r>
              <a:rPr lang="en-US" sz="2000" i="1" dirty="0" err="1" smtClean="0"/>
              <a:t>Neurosci</a:t>
            </a:r>
            <a:r>
              <a:rPr lang="en-US" sz="2000" i="1" dirty="0" smtClean="0"/>
              <a:t>.</a:t>
            </a:r>
            <a:r>
              <a:rPr lang="en-US" sz="2000" dirty="0" smtClean="0"/>
              <a:t> 2004. 27:169–924 The Mirror-Neuron System </a:t>
            </a:r>
            <a:r>
              <a:rPr lang="en-US" sz="2000" dirty="0" err="1" smtClean="0"/>
              <a:t>Giacomo</a:t>
            </a:r>
            <a:r>
              <a:rPr lang="en-US" sz="2000" dirty="0" smtClean="0"/>
              <a:t> </a:t>
            </a:r>
            <a:r>
              <a:rPr lang="en-US" sz="2000" dirty="0" err="1" smtClean="0"/>
              <a:t>Rizzolatti</a:t>
            </a:r>
            <a:r>
              <a:rPr lang="en-US" sz="2000" dirty="0" smtClean="0"/>
              <a:t> and </a:t>
            </a:r>
            <a:r>
              <a:rPr lang="en-US" sz="2000" dirty="0" err="1" smtClean="0"/>
              <a:t>Laila</a:t>
            </a:r>
            <a:r>
              <a:rPr lang="en-US" sz="2000" dirty="0" smtClean="0"/>
              <a:t> </a:t>
            </a:r>
            <a:r>
              <a:rPr lang="en-US" sz="2000" dirty="0" err="1" smtClean="0"/>
              <a:t>Craighero</a:t>
            </a:r>
            <a:endParaRPr lang="en-US" sz="2000" dirty="0" smtClean="0"/>
          </a:p>
          <a:p>
            <a:pPr marL="0" indent="0">
              <a:buNone/>
            </a:pPr>
            <a:r>
              <a:rPr lang="en-US" sz="2000" dirty="0" smtClean="0"/>
              <a:t>3. </a:t>
            </a:r>
            <a:r>
              <a:rPr lang="en-US" sz="2000" dirty="0" err="1" smtClean="0"/>
              <a:t>Banissy</a:t>
            </a:r>
            <a:r>
              <a:rPr lang="en-US" sz="2000" dirty="0" smtClean="0"/>
              <a:t>, M. J. &amp; Ward, J. (2007). Mirror-touch </a:t>
            </a:r>
            <a:r>
              <a:rPr lang="en-US" sz="2000" dirty="0" err="1" smtClean="0"/>
              <a:t>synesthesia</a:t>
            </a:r>
            <a:r>
              <a:rPr lang="en-US" sz="2000" dirty="0" smtClean="0"/>
              <a:t> is linked with empathy. </a:t>
            </a:r>
            <a:r>
              <a:rPr lang="en-US" sz="2000" i="1" dirty="0" smtClean="0"/>
              <a:t>Nature </a:t>
            </a:r>
            <a:r>
              <a:rPr lang="en-US" sz="2000" i="1" dirty="0" err="1" smtClean="0"/>
              <a:t>Neurosci</a:t>
            </a:r>
            <a:r>
              <a:rPr lang="en-US" sz="2000" dirty="0" smtClean="0"/>
              <a:t>. </a:t>
            </a:r>
            <a:r>
              <a:rPr lang="en-US" sz="2000" dirty="0" err="1" smtClean="0"/>
              <a:t>doi</a:t>
            </a:r>
            <a:r>
              <a:rPr lang="en-US" sz="2000" dirty="0" smtClean="0"/>
              <a:t>: 10.1038/</a:t>
            </a:r>
            <a:r>
              <a:rPr lang="en-US" sz="2000" dirty="0" err="1" smtClean="0"/>
              <a:t>nn1926</a:t>
            </a:r>
            <a:r>
              <a:rPr lang="en-US" sz="2000" dirty="0" smtClean="0"/>
              <a:t>. </a:t>
            </a:r>
          </a:p>
          <a:p>
            <a:pPr marL="0" indent="0">
              <a:buNone/>
            </a:pPr>
            <a:r>
              <a:rPr lang="en-US" sz="2000" dirty="0" smtClean="0"/>
              <a:t>4. http://www.reproductive-revolution.com</a:t>
            </a:r>
            <a:endParaRPr lang="en-US" sz="2000" dirty="0"/>
          </a:p>
        </p:txBody>
      </p:sp>
      <p:pic>
        <p:nvPicPr>
          <p:cNvPr id="1026" name="Picture 2" descr="C:\Users\James\Desktop\dave jan 2011 talk\9-babies.jpg"/>
          <p:cNvPicPr>
            <a:picLocks noChangeAspect="1" noChangeArrowheads="1"/>
          </p:cNvPicPr>
          <p:nvPr/>
        </p:nvPicPr>
        <p:blipFill>
          <a:blip r:embed="rId2" cstate="print"/>
          <a:srcRect/>
          <a:stretch>
            <a:fillRect/>
          </a:stretch>
        </p:blipFill>
        <p:spPr bwMode="auto">
          <a:xfrm>
            <a:off x="6019800" y="2209800"/>
            <a:ext cx="2876939" cy="2819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010400" cy="523220"/>
          </a:xfrm>
          <a:prstGeom prst="rect">
            <a:avLst/>
          </a:prstGeom>
          <a:noFill/>
        </p:spPr>
        <p:txBody>
          <a:bodyPr wrap="square" rtlCol="0">
            <a:spAutoFit/>
          </a:bodyPr>
          <a:lstStyle/>
          <a:p>
            <a:pPr algn="ctr"/>
            <a:r>
              <a:rPr lang="en-US" sz="2800" b="1" i="1" dirty="0" smtClean="0">
                <a:solidFill>
                  <a:schemeClr val="tx2"/>
                </a:solidFill>
              </a:rPr>
              <a:t>Conclusion</a:t>
            </a:r>
          </a:p>
        </p:txBody>
      </p:sp>
      <p:sp>
        <p:nvSpPr>
          <p:cNvPr id="6" name="Footer Placeholder 5"/>
          <p:cNvSpPr>
            <a:spLocks noGrp="1"/>
          </p:cNvSpPr>
          <p:nvPr>
            <p:ph type="ftr" sz="quarter" idx="11"/>
          </p:nvPr>
        </p:nvSpPr>
        <p:spPr/>
        <p:txBody>
          <a:bodyPr/>
          <a:lstStyle/>
          <a:p>
            <a:r>
              <a:rPr lang="en-US" dirty="0" smtClean="0"/>
              <a:t>David Pearce - www.abolitionist.com</a:t>
            </a:r>
            <a:endParaRPr lang="en-US" dirty="0"/>
          </a:p>
        </p:txBody>
      </p:sp>
      <p:sp>
        <p:nvSpPr>
          <p:cNvPr id="8" name="TextBox 7"/>
          <p:cNvSpPr txBox="1"/>
          <p:nvPr/>
        </p:nvSpPr>
        <p:spPr>
          <a:xfrm>
            <a:off x="304800" y="2819400"/>
            <a:ext cx="8610600" cy="2246769"/>
          </a:xfrm>
          <a:prstGeom prst="rect">
            <a:avLst/>
          </a:prstGeom>
          <a:noFill/>
        </p:spPr>
        <p:txBody>
          <a:bodyPr wrap="square" rtlCol="0">
            <a:spAutoFit/>
          </a:bodyPr>
          <a:lstStyle/>
          <a:p>
            <a:pPr algn="ctr"/>
            <a:r>
              <a:rPr lang="en-US" i="1" dirty="0" smtClean="0">
                <a:latin typeface="+mj-lt"/>
              </a:rPr>
              <a:t>Is life destined for</a:t>
            </a:r>
            <a:r>
              <a:rPr lang="en-US" dirty="0" smtClean="0">
                <a:latin typeface="+mj-lt"/>
              </a:rPr>
              <a:t>:</a:t>
            </a:r>
          </a:p>
          <a:p>
            <a:pPr algn="ctr"/>
            <a:r>
              <a:rPr lang="en-US" dirty="0" smtClean="0">
                <a:latin typeface="+mj-lt"/>
              </a:rPr>
              <a:t>An Empathy Explosion?</a:t>
            </a:r>
          </a:p>
          <a:p>
            <a:pPr algn="ctr"/>
            <a:r>
              <a:rPr lang="en-US" dirty="0" smtClean="0">
                <a:latin typeface="+mj-lt"/>
              </a:rPr>
              <a:t>An autistic intelligence explosion?</a:t>
            </a:r>
          </a:p>
          <a:p>
            <a:pPr algn="ctr"/>
            <a:r>
              <a:rPr lang="en-US" dirty="0" smtClean="0">
                <a:latin typeface="+mj-lt"/>
              </a:rPr>
              <a:t>An empathetic intelligence explosion?</a:t>
            </a:r>
          </a:p>
          <a:p>
            <a:pPr algn="ctr"/>
            <a:r>
              <a:rPr lang="en-US" dirty="0" smtClean="0">
                <a:latin typeface="+mj-lt"/>
              </a:rPr>
              <a:t>All of the above?</a:t>
            </a:r>
          </a:p>
          <a:p>
            <a:pPr algn="ctr"/>
            <a:endParaRPr lang="en-US" cap="small" dirty="0" smtClean="0">
              <a:latin typeface="+mj-lt"/>
            </a:endParaRPr>
          </a:p>
          <a:p>
            <a:pPr algn="ctr"/>
            <a:r>
              <a:rPr lang="en-US" sz="1600" cap="small" dirty="0" smtClean="0">
                <a:latin typeface="+mj-lt"/>
              </a:rPr>
              <a:t>Today, empathetic intelligence entails sharing the sorrows of other sentient beings.</a:t>
            </a:r>
          </a:p>
          <a:p>
            <a:pPr algn="ctr"/>
            <a:r>
              <a:rPr lang="en-US" sz="1600" cap="small" dirty="0" smtClean="0">
                <a:latin typeface="+mj-lt"/>
              </a:rPr>
              <a:t>In our </a:t>
            </a:r>
            <a:r>
              <a:rPr lang="en-US" sz="1600" cap="small" dirty="0" err="1" smtClean="0">
                <a:latin typeface="+mj-lt"/>
              </a:rPr>
              <a:t>posthuman</a:t>
            </a:r>
            <a:r>
              <a:rPr lang="en-US" sz="1600" cap="small" dirty="0" smtClean="0">
                <a:latin typeface="+mj-lt"/>
              </a:rPr>
              <a:t> future, will empathy consist entirely in sharing each other’s joys?</a:t>
            </a:r>
            <a:endParaRPr lang="en-US" sz="1600" cap="small" dirty="0">
              <a:latin typeface="+mj-lt"/>
            </a:endParaRPr>
          </a:p>
        </p:txBody>
      </p:sp>
      <p:sp>
        <p:nvSpPr>
          <p:cNvPr id="9" name="Title 1"/>
          <p:cNvSpPr txBox="1">
            <a:spLocks/>
          </p:cNvSpPr>
          <p:nvPr/>
        </p:nvSpPr>
        <p:spPr>
          <a:xfrm>
            <a:off x="762000" y="5486400"/>
            <a:ext cx="7772400" cy="838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small" spc="0" normalizeH="0" baseline="0" noProof="0" dirty="0" smtClean="0">
                <a:ln>
                  <a:noFill/>
                </a:ln>
                <a:solidFill>
                  <a:schemeClr val="accent1"/>
                </a:solidFill>
                <a:effectLst/>
                <a:uLnTx/>
                <a:uFillTx/>
                <a:latin typeface="+mj-lt"/>
                <a:ea typeface="+mj-ea"/>
                <a:cs typeface="+mj-cs"/>
              </a:rPr>
              <a:t>The End</a:t>
            </a:r>
            <a:endParaRPr kumimoji="0" lang="en-US" sz="2800" b="0" i="0" u="none" strike="noStrike" kern="1200" cap="small" spc="0" normalizeH="0" baseline="0" noProof="0" dirty="0">
              <a:ln>
                <a:noFill/>
              </a:ln>
              <a:solidFill>
                <a:schemeClr val="accent1"/>
              </a:solidFill>
              <a:effectLst/>
              <a:uLnTx/>
              <a:uFillTx/>
              <a:latin typeface="+mj-lt"/>
              <a:ea typeface="+mj-ea"/>
              <a:cs typeface="+mj-cs"/>
            </a:endParaRPr>
          </a:p>
        </p:txBody>
      </p:sp>
      <p:pic>
        <p:nvPicPr>
          <p:cNvPr id="16386" name="Picture 2" descr="C:\Users\James\Desktop\dave jan 2011 talk\10-godworld.png"/>
          <p:cNvPicPr>
            <a:picLocks noChangeAspect="1" noChangeArrowheads="1"/>
          </p:cNvPicPr>
          <p:nvPr/>
        </p:nvPicPr>
        <p:blipFill>
          <a:blip r:embed="rId3" cstate="print"/>
          <a:srcRect/>
          <a:stretch>
            <a:fillRect/>
          </a:stretch>
        </p:blipFill>
        <p:spPr bwMode="auto">
          <a:xfrm>
            <a:off x="228600" y="380999"/>
            <a:ext cx="2590800" cy="200067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 INTRODUCTION</a:t>
            </a:r>
            <a:endParaRPr lang="en-US" sz="2000" dirty="0"/>
          </a:p>
        </p:txBody>
      </p:sp>
      <p:sp>
        <p:nvSpPr>
          <p:cNvPr id="3" name="Content Placeholder 2"/>
          <p:cNvSpPr>
            <a:spLocks noGrp="1"/>
          </p:cNvSpPr>
          <p:nvPr>
            <p:ph sz="quarter" idx="1"/>
          </p:nvPr>
        </p:nvSpPr>
        <p:spPr>
          <a:xfrm>
            <a:off x="152400" y="1527048"/>
            <a:ext cx="8839200" cy="2663952"/>
          </a:xfrm>
        </p:spPr>
        <p:txBody>
          <a:bodyPr>
            <a:noAutofit/>
          </a:bodyPr>
          <a:lstStyle/>
          <a:p>
            <a:pPr marL="457200" indent="-457200">
              <a:buNone/>
            </a:pPr>
            <a:r>
              <a:rPr lang="en-US" sz="2800" dirty="0" smtClean="0">
                <a:solidFill>
                  <a:schemeClr val="accent1"/>
                </a:solidFill>
              </a:rPr>
              <a:t>Q</a:t>
            </a:r>
            <a:r>
              <a:rPr lang="en-US" sz="2800" dirty="0" smtClean="0"/>
              <a:t>: </a:t>
            </a:r>
            <a:r>
              <a:rPr lang="en-US" sz="2000" dirty="0" smtClean="0"/>
              <a:t>What is our greatest underlying source of:</a:t>
            </a:r>
          </a:p>
          <a:p>
            <a:pPr marL="457200" indent="-457200">
              <a:buFont typeface="+mj-lt"/>
              <a:buAutoNum type="arabicPeriod"/>
            </a:pPr>
            <a:r>
              <a:rPr lang="en-US" sz="2000" dirty="0" smtClean="0"/>
              <a:t>global catastrophic risk and existential risk? </a:t>
            </a:r>
          </a:p>
          <a:p>
            <a:pPr marL="457200" indent="-457200">
              <a:buFont typeface="+mj-lt"/>
              <a:buAutoNum type="arabicPeriod"/>
            </a:pPr>
            <a:r>
              <a:rPr lang="en-US" sz="2000" dirty="0" smtClean="0"/>
              <a:t>violence, war, oppression of other ethnic groups and species?</a:t>
            </a:r>
          </a:p>
          <a:p>
            <a:pPr marL="457200" indent="-457200">
              <a:buFont typeface="+mj-lt"/>
              <a:buAutoNum type="arabicPeriod"/>
            </a:pPr>
            <a:r>
              <a:rPr lang="en-US" sz="2000" dirty="0" smtClean="0"/>
              <a:t>low mood, social anxiety and clinical depression? (</a:t>
            </a:r>
            <a:r>
              <a:rPr lang="en-US" sz="2000" i="1" dirty="0" smtClean="0"/>
              <a:t>cf.</a:t>
            </a:r>
            <a:r>
              <a:rPr lang="en-US" sz="2000" dirty="0" smtClean="0"/>
              <a:t> Rank Theory)</a:t>
            </a:r>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James\Desktop\dave jan 2011 talk\0-intelligence1.jpg"/>
          <p:cNvPicPr>
            <a:picLocks noChangeAspect="1" noChangeArrowheads="1"/>
          </p:cNvPicPr>
          <p:nvPr/>
        </p:nvPicPr>
        <p:blipFill>
          <a:blip r:embed="rId2" cstate="print"/>
          <a:srcRect/>
          <a:stretch>
            <a:fillRect/>
          </a:stretch>
        </p:blipFill>
        <p:spPr bwMode="auto">
          <a:xfrm>
            <a:off x="5791200" y="2590800"/>
            <a:ext cx="3098800" cy="2324101"/>
          </a:xfrm>
          <a:prstGeom prst="rect">
            <a:avLst/>
          </a:prstGeom>
          <a:noFill/>
          <a:scene3d>
            <a:camera prst="orthographicFront">
              <a:rot lat="0" lon="0" rev="0"/>
            </a:camera>
            <a:lightRig rig="threePt" dir="t"/>
          </a:scene3d>
        </p:spPr>
      </p:pic>
      <p:sp>
        <p:nvSpPr>
          <p:cNvPr id="2" name="Title 1"/>
          <p:cNvSpPr>
            <a:spLocks noGrp="1"/>
          </p:cNvSpPr>
          <p:nvPr>
            <p:ph type="title"/>
          </p:nvPr>
        </p:nvSpPr>
        <p:spPr/>
        <p:txBody>
          <a:bodyPr>
            <a:normAutofit/>
          </a:bodyPr>
          <a:lstStyle/>
          <a:p>
            <a:r>
              <a:rPr lang="en-US" sz="2000" dirty="0" smtClean="0"/>
              <a:t> INTRODUCTION</a:t>
            </a:r>
            <a:endParaRPr lang="en-US" sz="2000" dirty="0"/>
          </a:p>
        </p:txBody>
      </p:sp>
      <p:sp>
        <p:nvSpPr>
          <p:cNvPr id="3" name="Content Placeholder 2"/>
          <p:cNvSpPr>
            <a:spLocks noGrp="1"/>
          </p:cNvSpPr>
          <p:nvPr>
            <p:ph sz="quarter" idx="1"/>
          </p:nvPr>
        </p:nvSpPr>
        <p:spPr>
          <a:xfrm>
            <a:off x="152400" y="1527048"/>
            <a:ext cx="5638800" cy="3806952"/>
          </a:xfrm>
        </p:spPr>
        <p:txBody>
          <a:bodyPr>
            <a:noAutofit/>
          </a:bodyPr>
          <a:lstStyle/>
          <a:p>
            <a:pPr marL="457200" indent="-457200">
              <a:buNone/>
            </a:pPr>
            <a:r>
              <a:rPr lang="en-US" sz="2800" dirty="0" smtClean="0">
                <a:solidFill>
                  <a:schemeClr val="accent1"/>
                </a:solidFill>
              </a:rPr>
              <a:t>A</a:t>
            </a:r>
            <a:r>
              <a:rPr lang="en-US" sz="2800" dirty="0" smtClean="0"/>
              <a:t>: </a:t>
            </a:r>
            <a:r>
              <a:rPr lang="en-US" sz="2000" dirty="0" smtClean="0"/>
              <a:t>the competitive male dominance </a:t>
            </a:r>
            <a:r>
              <a:rPr lang="en-US" sz="2000" dirty="0" err="1" smtClean="0"/>
              <a:t>behaviour</a:t>
            </a:r>
            <a:r>
              <a:rPr lang="en-US" sz="2000" dirty="0" smtClean="0"/>
              <a:t> of Machiavellian human primates.</a:t>
            </a:r>
          </a:p>
          <a:p>
            <a:pPr marL="457200" indent="-457200">
              <a:buNone/>
            </a:pPr>
            <a:r>
              <a:rPr lang="en-US" sz="2000" dirty="0" smtClean="0"/>
              <a:t>An evolutionary spiral of “mind-reading” prowess has helped one species of social primate become the most cognitively successful on the planet. But “Machiavellian intelligence” is biased, partial and selective.  </a:t>
            </a:r>
            <a:r>
              <a:rPr lang="en-US" sz="2000" i="1" dirty="0" smtClean="0"/>
              <a:t>Egocentric bias, ethnocentric bias and anthropocentric bias</a:t>
            </a:r>
            <a:r>
              <a:rPr lang="en-US" sz="2000" dirty="0" smtClean="0"/>
              <a:t> were fitness-enhancing in the ancestral environment of adaptation. Hence the horrors of the slave trade, Auschwitz - and contemporary agribusiness. Humans must become both better “</a:t>
            </a:r>
            <a:r>
              <a:rPr lang="en-US" sz="2000" dirty="0" err="1" smtClean="0"/>
              <a:t>systematizers</a:t>
            </a:r>
            <a:r>
              <a:rPr lang="en-US" sz="2000" dirty="0" smtClean="0"/>
              <a:t>” and better “empathizers”.</a:t>
            </a:r>
          </a:p>
          <a:p>
            <a:pPr marL="457200" indent="-457200">
              <a:buNone/>
            </a:pPr>
            <a:endParaRPr lang="en-US" sz="2000" dirty="0" smtClean="0"/>
          </a:p>
          <a:p>
            <a:pPr marL="457200" indent="-457200">
              <a:buNone/>
            </a:pPr>
            <a:endParaRPr lang="en-US" sz="2000" dirty="0" smtClean="0"/>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PROPOSAL:</a:t>
            </a:r>
            <a:endParaRPr lang="en-US" cap="small" dirty="0"/>
          </a:p>
        </p:txBody>
      </p:sp>
      <p:sp>
        <p:nvSpPr>
          <p:cNvPr id="3" name="Content Placeholder 2"/>
          <p:cNvSpPr>
            <a:spLocks noGrp="1"/>
          </p:cNvSpPr>
          <p:nvPr>
            <p:ph sz="quarter" idx="1"/>
          </p:nvPr>
        </p:nvSpPr>
        <p:spPr/>
        <p:txBody>
          <a:bodyPr>
            <a:normAutofit/>
          </a:bodyPr>
          <a:lstStyle/>
          <a:p>
            <a:pPr>
              <a:buNone/>
            </a:pPr>
            <a:r>
              <a:rPr lang="en-US" sz="2000" dirty="0" smtClean="0">
                <a:latin typeface="Batang" pitchFamily="18" charset="-127"/>
                <a:ea typeface="Batang" pitchFamily="18" charset="-127"/>
              </a:rPr>
              <a:t>	</a:t>
            </a:r>
            <a:r>
              <a:rPr lang="en-US" sz="2000" dirty="0" smtClean="0">
                <a:ea typeface="Batang" pitchFamily="18" charset="-127"/>
              </a:rPr>
              <a:t>Only biological remediation (“enhancement”) can cure our profound genetic deficits of empathetic understanding: We need to “de-bias” social intelligence and achieve an </a:t>
            </a:r>
            <a:r>
              <a:rPr lang="en-US" sz="2000" dirty="0" smtClean="0">
                <a:ea typeface="Batang" pitchFamily="18" charset="-127"/>
              </a:rPr>
              <a:t>impartial </a:t>
            </a:r>
            <a:r>
              <a:rPr lang="en-US" sz="2000" dirty="0" smtClean="0">
                <a:ea typeface="Batang" pitchFamily="18" charset="-127"/>
              </a:rPr>
              <a:t>“God's-eye-view” in science and ethics alike.</a:t>
            </a:r>
            <a:endParaRPr lang="en-US" sz="2000" dirty="0">
              <a:ea typeface="Batang" pitchFamily="18" charset="-127"/>
            </a:endParaRPr>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pic>
        <p:nvPicPr>
          <p:cNvPr id="2050" name="Picture 2" descr="C:\Users\James\Desktop\dave jan 2011 talk\0-machiavellianape.jpg"/>
          <p:cNvPicPr>
            <a:picLocks noChangeAspect="1" noChangeArrowheads="1"/>
          </p:cNvPicPr>
          <p:nvPr/>
        </p:nvPicPr>
        <p:blipFill>
          <a:blip r:embed="rId2" cstate="print"/>
          <a:srcRect/>
          <a:stretch>
            <a:fillRect/>
          </a:stretch>
        </p:blipFill>
        <p:spPr bwMode="auto">
          <a:xfrm>
            <a:off x="2819400" y="2514600"/>
            <a:ext cx="3886200" cy="2743591"/>
          </a:xfrm>
          <a:prstGeom prst="rect">
            <a:avLst/>
          </a:prstGeom>
          <a:noFill/>
        </p:spPr>
      </p:pic>
      <p:sp>
        <p:nvSpPr>
          <p:cNvPr id="7" name="TextBox 6"/>
          <p:cNvSpPr txBox="1"/>
          <p:nvPr/>
        </p:nvSpPr>
        <p:spPr>
          <a:xfrm>
            <a:off x="228600" y="5105400"/>
            <a:ext cx="8229600" cy="1323439"/>
          </a:xfrm>
          <a:prstGeom prst="rect">
            <a:avLst/>
          </a:prstGeom>
          <a:noFill/>
        </p:spPr>
        <p:txBody>
          <a:bodyPr wrap="square" rtlCol="0">
            <a:spAutoFit/>
          </a:bodyPr>
          <a:lstStyle/>
          <a:p>
            <a:r>
              <a:rPr lang="en-US" sz="800" dirty="0" smtClean="0"/>
              <a:t>Refs:</a:t>
            </a:r>
          </a:p>
          <a:p>
            <a:pPr marL="228600" indent="-228600">
              <a:buFont typeface="+mj-lt"/>
              <a:buAutoNum type="arabicPeriod"/>
            </a:pPr>
            <a:r>
              <a:rPr lang="en-US" sz="800" dirty="0" err="1" smtClean="0"/>
              <a:t>Premack</a:t>
            </a:r>
            <a:r>
              <a:rPr lang="en-US" sz="800" dirty="0" smtClean="0"/>
              <a:t>, D. G. &amp; Woodruff, G. (1978). “Does the chimpanzee have a theory of mind?” </a:t>
            </a:r>
            <a:r>
              <a:rPr lang="en-US" sz="800" i="1" dirty="0" smtClean="0"/>
              <a:t>Behavioral and Brain Sciences</a:t>
            </a:r>
            <a:r>
              <a:rPr lang="en-US" sz="800" dirty="0" smtClean="0"/>
              <a:t>, 1, 515-526.</a:t>
            </a:r>
          </a:p>
          <a:p>
            <a:pPr marL="228600" indent="-228600">
              <a:buFont typeface="+mj-lt"/>
              <a:buAutoNum type="arabicPeriod"/>
            </a:pPr>
            <a:r>
              <a:rPr lang="en-US" sz="800" dirty="0" smtClean="0"/>
              <a:t>Baron-Cohen S (2009). “Autism: the empathizing–systemizing (E-S) theory”. </a:t>
            </a:r>
            <a:r>
              <a:rPr lang="en-US" sz="800" i="1" dirty="0" smtClean="0"/>
              <a:t>Ann N Y </a:t>
            </a:r>
            <a:r>
              <a:rPr lang="en-US" sz="800" i="1" dirty="0" err="1" smtClean="0"/>
              <a:t>Acad</a:t>
            </a:r>
            <a:r>
              <a:rPr lang="en-US" sz="800" i="1" dirty="0" smtClean="0"/>
              <a:t> </a:t>
            </a:r>
            <a:r>
              <a:rPr lang="en-US" sz="800" i="1" dirty="0" err="1" smtClean="0"/>
              <a:t>Sci</a:t>
            </a:r>
            <a:r>
              <a:rPr lang="en-US" sz="800" i="1" dirty="0" smtClean="0"/>
              <a:t> </a:t>
            </a:r>
            <a:r>
              <a:rPr lang="en-US" sz="800" dirty="0" smtClean="0"/>
              <a:t>1156: 68–80</a:t>
            </a:r>
          </a:p>
          <a:p>
            <a:pPr marL="228600" indent="-228600">
              <a:buFont typeface="+mj-lt"/>
              <a:buAutoNum type="arabicPeriod"/>
            </a:pPr>
            <a:r>
              <a:rPr lang="en-US" sz="800" dirty="0" smtClean="0"/>
              <a:t>“The relationship between empathy and Machiavellianism: An alternative to empathizing–systemizing theory” J. </a:t>
            </a:r>
            <a:r>
              <a:rPr lang="en-US" sz="800" dirty="0" err="1" smtClean="0"/>
              <a:t>Andrewa</a:t>
            </a:r>
            <a:r>
              <a:rPr lang="en-US" sz="800" dirty="0" smtClean="0"/>
              <a:t>, M. </a:t>
            </a:r>
            <a:r>
              <a:rPr lang="en-US" sz="800" dirty="0" err="1" smtClean="0"/>
              <a:t>Cookea</a:t>
            </a:r>
            <a:r>
              <a:rPr lang="en-US" sz="800" dirty="0" smtClean="0"/>
              <a:t> and </a:t>
            </a:r>
            <a:r>
              <a:rPr lang="en-US" sz="800" dirty="0" err="1" smtClean="0"/>
              <a:t>S.J.</a:t>
            </a:r>
            <a:r>
              <a:rPr lang="en-US" sz="800" dirty="0" smtClean="0"/>
              <a:t> </a:t>
            </a:r>
            <a:r>
              <a:rPr lang="en-US" sz="800" dirty="0" err="1" smtClean="0"/>
              <a:t>Muncer</a:t>
            </a:r>
            <a:r>
              <a:rPr lang="en-US" sz="800" dirty="0" smtClean="0"/>
              <a:t>. </a:t>
            </a:r>
            <a:r>
              <a:rPr lang="en-US" sz="800" i="1" dirty="0" smtClean="0"/>
              <a:t>Personality and Individual Differences </a:t>
            </a:r>
            <a:r>
              <a:rPr lang="en-US" sz="800" dirty="0" smtClean="0"/>
              <a:t>Volume 44, Issue 5, April 2008, Pages 1203-1211</a:t>
            </a:r>
          </a:p>
          <a:p>
            <a:pPr marL="228600" indent="-228600">
              <a:buFont typeface="+mj-lt"/>
              <a:buAutoNum type="arabicPeriod"/>
            </a:pPr>
            <a:r>
              <a:rPr lang="en-US" sz="800" dirty="0" smtClean="0"/>
              <a:t>http://en.wikipedia.org/wiki/Rank_theory_of_depression</a:t>
            </a:r>
          </a:p>
          <a:p>
            <a:pPr marL="228600" indent="-228600">
              <a:buFont typeface="+mj-lt"/>
              <a:buAutoNum type="arabicPeriod"/>
            </a:pPr>
            <a:r>
              <a:rPr lang="en-US" sz="800" dirty="0" err="1" smtClean="0"/>
              <a:t>Wrangham</a:t>
            </a:r>
            <a:r>
              <a:rPr lang="en-US" sz="800" dirty="0" smtClean="0"/>
              <a:t>, R. and Peterson, D. </a:t>
            </a:r>
            <a:r>
              <a:rPr lang="en-US" sz="800" i="1" dirty="0" smtClean="0"/>
              <a:t>Demonic Males </a:t>
            </a:r>
            <a:r>
              <a:rPr lang="en-US" sz="800" dirty="0" smtClean="0"/>
              <a:t>(1996).</a:t>
            </a:r>
          </a:p>
          <a:p>
            <a:pPr marL="228600" indent="-228600">
              <a:buFont typeface="+mj-lt"/>
              <a:buAutoNum type="arabicPeriod"/>
            </a:pPr>
            <a:r>
              <a:rPr lang="en-US" sz="800" i="1" dirty="0" smtClean="0"/>
              <a:t>Chimpanzee Politics: Power and Sex among Apes </a:t>
            </a:r>
            <a:r>
              <a:rPr lang="en-US" sz="800" dirty="0" smtClean="0"/>
              <a:t>(2000, 2007) by </a:t>
            </a:r>
            <a:r>
              <a:rPr lang="en-US" sz="800" dirty="0" err="1" smtClean="0"/>
              <a:t>Frans</a:t>
            </a:r>
            <a:r>
              <a:rPr lang="en-US" sz="800" dirty="0" smtClean="0"/>
              <a:t> de Waal</a:t>
            </a:r>
          </a:p>
          <a:p>
            <a:r>
              <a:rPr lang="it-IT" sz="800" i="1" dirty="0" smtClean="0"/>
              <a:t>7.      Global Catastrophic Risks </a:t>
            </a:r>
            <a:r>
              <a:rPr lang="it-IT" sz="800" dirty="0" smtClean="0"/>
              <a:t>(2008)</a:t>
            </a:r>
          </a:p>
          <a:p>
            <a:r>
              <a:rPr lang="it-IT" sz="800" dirty="0" smtClean="0"/>
              <a:t>          Nick Bostrom (Ed), Milan M. Cirkovic  (Ed) </a:t>
            </a:r>
            <a:endParaRPr lang="en-US" sz="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3000" cap="small" dirty="0" smtClean="0"/>
              <a:t>SUPER-JAINISM?</a:t>
            </a:r>
            <a:endParaRPr lang="en-US" sz="3000" i="1" cap="small" dirty="0"/>
          </a:p>
        </p:txBody>
      </p:sp>
      <p:sp>
        <p:nvSpPr>
          <p:cNvPr id="3" name="Content Placeholder 2"/>
          <p:cNvSpPr>
            <a:spLocks noGrp="1"/>
          </p:cNvSpPr>
          <p:nvPr>
            <p:ph sz="quarter" idx="1"/>
          </p:nvPr>
        </p:nvSpPr>
        <p:spPr>
          <a:xfrm>
            <a:off x="301752" y="1527048"/>
            <a:ext cx="8503920" cy="4187952"/>
          </a:xfrm>
        </p:spPr>
        <p:txBody>
          <a:bodyPr>
            <a:normAutofit fontScale="92500" lnSpcReduction="20000"/>
          </a:bodyPr>
          <a:lstStyle/>
          <a:p>
            <a:pPr>
              <a:buNone/>
            </a:pPr>
            <a:r>
              <a:rPr lang="en-US" sz="2000" dirty="0" smtClean="0"/>
              <a:t>Jain monks and nuns:</a:t>
            </a:r>
          </a:p>
          <a:p>
            <a:r>
              <a:rPr lang="en-US" sz="2000" dirty="0" smtClean="0"/>
              <a:t>believe in the sanctity of life</a:t>
            </a:r>
          </a:p>
          <a:p>
            <a:r>
              <a:rPr lang="en-US" sz="2000" dirty="0" err="1" smtClean="0"/>
              <a:t>practise</a:t>
            </a:r>
            <a:r>
              <a:rPr lang="en-US" sz="2000" dirty="0" smtClean="0"/>
              <a:t> </a:t>
            </a:r>
            <a:r>
              <a:rPr lang="en-US" sz="2000" i="1" dirty="0" smtClean="0"/>
              <a:t>ahimsa</a:t>
            </a:r>
            <a:r>
              <a:rPr lang="en-US" sz="2000" dirty="0" smtClean="0"/>
              <a:t>, “harmlessness”</a:t>
            </a:r>
          </a:p>
          <a:p>
            <a:r>
              <a:rPr lang="en-US" sz="2000" dirty="0" smtClean="0"/>
              <a:t>are vegans</a:t>
            </a:r>
          </a:p>
          <a:p>
            <a:r>
              <a:rPr lang="en-US" sz="2000" dirty="0" smtClean="0"/>
              <a:t>walk barefoot</a:t>
            </a:r>
          </a:p>
          <a:p>
            <a:r>
              <a:rPr lang="en-US" sz="2000" dirty="0" smtClean="0"/>
              <a:t> sweep the ground in front of them with a whisk broom </a:t>
            </a:r>
          </a:p>
          <a:p>
            <a:pPr>
              <a:buNone/>
            </a:pPr>
            <a:r>
              <a:rPr lang="en-US" sz="2000" dirty="0" smtClean="0"/>
              <a:t>	to avoid killing insects, worms and other small creatures.</a:t>
            </a:r>
          </a:p>
          <a:p>
            <a:pPr>
              <a:buNone/>
            </a:pPr>
            <a:endParaRPr lang="en-US" sz="2000" dirty="0" smtClean="0"/>
          </a:p>
          <a:p>
            <a:pPr>
              <a:buNone/>
            </a:pPr>
            <a:r>
              <a:rPr lang="en-US" sz="2000" dirty="0" smtClean="0"/>
              <a:t>PARALLEL?</a:t>
            </a:r>
          </a:p>
          <a:p>
            <a:r>
              <a:rPr lang="en-US" sz="2000" i="1" dirty="0" smtClean="0"/>
              <a:t>Homo sapiens </a:t>
            </a:r>
            <a:r>
              <a:rPr lang="en-US" sz="2000" dirty="0" smtClean="0"/>
              <a:t>and small insects</a:t>
            </a:r>
          </a:p>
          <a:p>
            <a:r>
              <a:rPr lang="en-US" sz="2000" dirty="0" err="1" smtClean="0"/>
              <a:t>Posthumans</a:t>
            </a:r>
            <a:r>
              <a:rPr lang="en-US" sz="2000" dirty="0" smtClean="0"/>
              <a:t> and humans</a:t>
            </a:r>
          </a:p>
          <a:p>
            <a:pPr>
              <a:buNone/>
            </a:pPr>
            <a:endParaRPr lang="en-US" sz="2000" dirty="0" smtClean="0"/>
          </a:p>
          <a:p>
            <a:pPr>
              <a:buNone/>
            </a:pPr>
            <a:r>
              <a:rPr lang="en-US" sz="2000" dirty="0" smtClean="0"/>
              <a:t>Should we aspire to become Super-</a:t>
            </a:r>
            <a:r>
              <a:rPr lang="en-US" sz="2000" dirty="0" err="1" smtClean="0"/>
              <a:t>Jains</a:t>
            </a:r>
            <a:r>
              <a:rPr lang="en-US" sz="2000" dirty="0" smtClean="0"/>
              <a:t> and brush - literally and figuratively - the path in front of us?</a:t>
            </a:r>
          </a:p>
        </p:txBody>
      </p:sp>
      <p:sp>
        <p:nvSpPr>
          <p:cNvPr id="8" name="Footer Placeholder 7"/>
          <p:cNvSpPr>
            <a:spLocks noGrp="1"/>
          </p:cNvSpPr>
          <p:nvPr>
            <p:ph type="ftr" sz="quarter" idx="11"/>
          </p:nvPr>
        </p:nvSpPr>
        <p:spPr/>
        <p:txBody>
          <a:bodyPr/>
          <a:lstStyle/>
          <a:p>
            <a:r>
              <a:rPr lang="en-US" dirty="0" smtClean="0"/>
              <a:t>David Pearce - www.abolitionist.com</a:t>
            </a:r>
            <a:endParaRPr lang="en-US" dirty="0"/>
          </a:p>
        </p:txBody>
      </p:sp>
      <p:pic>
        <p:nvPicPr>
          <p:cNvPr id="3074" name="Picture 2" descr="C:\Users\James\Desktop\dave jan 2011 talk\1-jain.jpg"/>
          <p:cNvPicPr>
            <a:picLocks noChangeAspect="1" noChangeArrowheads="1"/>
          </p:cNvPicPr>
          <p:nvPr/>
        </p:nvPicPr>
        <p:blipFill>
          <a:blip r:embed="rId3" cstate="print"/>
          <a:srcRect/>
          <a:stretch>
            <a:fillRect/>
          </a:stretch>
        </p:blipFill>
        <p:spPr bwMode="auto">
          <a:xfrm>
            <a:off x="6781800" y="1600200"/>
            <a:ext cx="1938528" cy="29371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3000" cap="small" dirty="0" smtClean="0"/>
              <a:t>SUPER-JAINISM?</a:t>
            </a:r>
            <a:endParaRPr lang="en-US" sz="3000" i="1" cap="small" dirty="0"/>
          </a:p>
        </p:txBody>
      </p:sp>
      <p:sp>
        <p:nvSpPr>
          <p:cNvPr id="3" name="Content Placeholder 2"/>
          <p:cNvSpPr>
            <a:spLocks noGrp="1"/>
          </p:cNvSpPr>
          <p:nvPr>
            <p:ph sz="quarter" idx="1"/>
          </p:nvPr>
        </p:nvSpPr>
        <p:spPr>
          <a:xfrm>
            <a:off x="301752" y="1527048"/>
            <a:ext cx="8503920" cy="4187952"/>
          </a:xfrm>
        </p:spPr>
        <p:txBody>
          <a:bodyPr>
            <a:normAutofit/>
          </a:bodyPr>
          <a:lstStyle/>
          <a:p>
            <a:pPr>
              <a:buNone/>
            </a:pPr>
            <a:r>
              <a:rPr lang="en-US" sz="2000" dirty="0" smtClean="0"/>
              <a:t>ULTIMATELY, </a:t>
            </a:r>
            <a:r>
              <a:rPr lang="en-US" sz="2000" b="1" dirty="0" smtClean="0"/>
              <a:t>YES</a:t>
            </a:r>
            <a:r>
              <a:rPr lang="en-US" sz="2000" dirty="0" smtClean="0"/>
              <a:t>. </a:t>
            </a:r>
          </a:p>
          <a:p>
            <a:pPr>
              <a:buNone/>
            </a:pPr>
            <a:endParaRPr lang="en-US" sz="2000" dirty="0" smtClean="0"/>
          </a:p>
          <a:p>
            <a:pPr marL="0" indent="0">
              <a:buNone/>
            </a:pPr>
            <a:r>
              <a:rPr lang="en-US" sz="2000" dirty="0" smtClean="0"/>
              <a:t>BUT....To be effective, benevolence must be intelligent, rational and</a:t>
            </a:r>
          </a:p>
          <a:p>
            <a:pPr marL="0" indent="0">
              <a:buNone/>
            </a:pPr>
            <a:r>
              <a:rPr lang="en-US" sz="2000" dirty="0" smtClean="0"/>
              <a:t>systematic. A God-like </a:t>
            </a:r>
            <a:r>
              <a:rPr lang="en-US" sz="2000" dirty="0" err="1" smtClean="0"/>
              <a:t>superintelligence</a:t>
            </a:r>
            <a:r>
              <a:rPr lang="en-US" sz="2000" dirty="0" smtClean="0"/>
              <a:t> would impartially weigh all possible first-person perspectives -  from simple desires to higher-order intentionality, the world-simulations of humble bumblebees and massive Jupiter brains.</a:t>
            </a:r>
            <a:endParaRPr lang="en-US" sz="2000" dirty="0"/>
          </a:p>
        </p:txBody>
      </p:sp>
      <p:sp>
        <p:nvSpPr>
          <p:cNvPr id="8" name="Footer Placeholder 7"/>
          <p:cNvSpPr>
            <a:spLocks noGrp="1"/>
          </p:cNvSpPr>
          <p:nvPr>
            <p:ph type="ftr" sz="quarter" idx="11"/>
          </p:nvPr>
        </p:nvSpPr>
        <p:spPr/>
        <p:txBody>
          <a:bodyPr/>
          <a:lstStyle/>
          <a:p>
            <a:r>
              <a:rPr lang="en-US" dirty="0" smtClean="0"/>
              <a:t>David Pearce - www.abolitionist.com</a:t>
            </a:r>
            <a:endParaRPr lang="en-US" dirty="0"/>
          </a:p>
        </p:txBody>
      </p:sp>
      <p:sp>
        <p:nvSpPr>
          <p:cNvPr id="9" name="TextBox 8"/>
          <p:cNvSpPr txBox="1"/>
          <p:nvPr/>
        </p:nvSpPr>
        <p:spPr>
          <a:xfrm>
            <a:off x="533400" y="5715000"/>
            <a:ext cx="5410200" cy="461665"/>
          </a:xfrm>
          <a:prstGeom prst="rect">
            <a:avLst/>
          </a:prstGeom>
          <a:noFill/>
        </p:spPr>
        <p:txBody>
          <a:bodyPr wrap="square" rtlCol="0">
            <a:spAutoFit/>
          </a:bodyPr>
          <a:lstStyle/>
          <a:p>
            <a:r>
              <a:rPr lang="en-US" sz="800" dirty="0" smtClean="0"/>
              <a:t>Refs:</a:t>
            </a:r>
          </a:p>
          <a:p>
            <a:pPr marL="228600" indent="-228600">
              <a:buFont typeface="+mj-lt"/>
              <a:buAutoNum type="arabicPeriod"/>
            </a:pPr>
            <a:r>
              <a:rPr lang="en-US" sz="800" dirty="0" smtClean="0"/>
              <a:t>http://en.wikipedia.org/wiki/Jainism</a:t>
            </a:r>
          </a:p>
          <a:p>
            <a:pPr marL="228600" indent="-228600">
              <a:buFont typeface="+mj-lt"/>
              <a:buAutoNum type="arabicPeriod"/>
            </a:pPr>
            <a:r>
              <a:rPr lang="en-US" sz="800" dirty="0" smtClean="0"/>
              <a:t>http://en.wikipedia.org/wiki/Theory_of_mind</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a:bodyPr>
          <a:lstStyle/>
          <a:p>
            <a:r>
              <a:rPr lang="en-US" cap="small" dirty="0" smtClean="0"/>
              <a:t>THE FUTURE OF SENTIENCE</a:t>
            </a:r>
            <a:endParaRPr lang="en-US" cap="small" dirty="0"/>
          </a:p>
        </p:txBody>
      </p:sp>
      <p:sp>
        <p:nvSpPr>
          <p:cNvPr id="3" name="Footer Placeholder 2"/>
          <p:cNvSpPr>
            <a:spLocks noGrp="1"/>
          </p:cNvSpPr>
          <p:nvPr>
            <p:ph type="ftr" sz="quarter" idx="11"/>
          </p:nvPr>
        </p:nvSpPr>
        <p:spPr/>
        <p:txBody>
          <a:bodyPr/>
          <a:lstStyle/>
          <a:p>
            <a:r>
              <a:rPr lang="en-US" dirty="0" smtClean="0"/>
              <a:t>David Pearce - www.abolitionist.com</a:t>
            </a:r>
            <a:endParaRPr lang="en-US" dirty="0"/>
          </a:p>
        </p:txBody>
      </p:sp>
      <p:sp>
        <p:nvSpPr>
          <p:cNvPr id="5" name="Content Placeholder 4"/>
          <p:cNvSpPr>
            <a:spLocks noGrp="1"/>
          </p:cNvSpPr>
          <p:nvPr>
            <p:ph sz="quarter" idx="1"/>
          </p:nvPr>
        </p:nvSpPr>
        <p:spPr>
          <a:xfrm>
            <a:off x="301752" y="1527048"/>
            <a:ext cx="8503920" cy="4797552"/>
          </a:xfrm>
        </p:spPr>
        <p:txBody>
          <a:bodyPr>
            <a:normAutofit/>
          </a:bodyPr>
          <a:lstStyle/>
          <a:p>
            <a:pPr marL="0" indent="0" algn="ctr">
              <a:buNone/>
            </a:pPr>
            <a:r>
              <a:rPr lang="en-US" sz="1600" i="1" dirty="0" smtClean="0"/>
              <a:t>“It seems plausible that with technology we can, in the fairly near future create (or become) creatures who surpass humans in every intellectual and creative dimension. Events beyond such an event — such a singularity — are as unimaginable to us as opera is to a flatworm.” </a:t>
            </a:r>
            <a:r>
              <a:rPr lang="en-US" sz="1600" dirty="0" err="1" smtClean="0"/>
              <a:t>Vernor</a:t>
            </a:r>
            <a:r>
              <a:rPr lang="en-US" sz="1600" dirty="0" smtClean="0"/>
              <a:t> </a:t>
            </a:r>
            <a:r>
              <a:rPr lang="en-US" sz="1600" dirty="0" err="1" smtClean="0"/>
              <a:t>Vinge</a:t>
            </a:r>
            <a:endParaRPr lang="en-US" sz="1600" dirty="0" smtClean="0"/>
          </a:p>
          <a:p>
            <a:pPr marL="0" indent="0">
              <a:buNone/>
            </a:pPr>
            <a:endParaRPr lang="en-US" sz="1600" dirty="0" smtClean="0"/>
          </a:p>
          <a:p>
            <a:pPr marL="0" indent="0">
              <a:buNone/>
            </a:pPr>
            <a:r>
              <a:rPr lang="en-US" sz="1600" dirty="0" smtClean="0"/>
              <a:t>What do opera-loving humans have in common with flatworms - and not with</a:t>
            </a:r>
          </a:p>
          <a:p>
            <a:pPr marL="0" indent="0">
              <a:buNone/>
            </a:pPr>
            <a:r>
              <a:rPr lang="en-US" sz="1600" dirty="0" smtClean="0"/>
              <a:t>classical symbolic AI systems and paperclips?</a:t>
            </a:r>
          </a:p>
          <a:p>
            <a:pPr marL="0" indent="0">
              <a:buNone/>
            </a:pPr>
            <a:endParaRPr lang="en-US" sz="1600" dirty="0" smtClean="0"/>
          </a:p>
          <a:p>
            <a:pPr marL="0" indent="0">
              <a:buNone/>
            </a:pPr>
            <a:endParaRPr lang="en-US" sz="1600" dirty="0" smtClean="0"/>
          </a:p>
          <a:p>
            <a:pPr marL="0" indent="0"/>
            <a:r>
              <a:rPr lang="en-US" sz="1600" dirty="0" smtClean="0"/>
              <a:t>Sentience</a:t>
            </a:r>
          </a:p>
          <a:p>
            <a:pPr marL="0" indent="0"/>
            <a:r>
              <a:rPr lang="en-US" sz="1600" dirty="0" smtClean="0"/>
              <a:t>An opioid-dopamine system / a pleasure-pain axis</a:t>
            </a:r>
          </a:p>
          <a:p>
            <a:pPr marL="0" indent="0"/>
            <a:r>
              <a:rPr lang="en-US" sz="1600" dirty="0" smtClean="0"/>
              <a:t>Without the phenomenology of the pleasure-pain axis,</a:t>
            </a:r>
          </a:p>
          <a:p>
            <a:pPr marL="0" indent="0">
              <a:buNone/>
            </a:pPr>
            <a:r>
              <a:rPr lang="en-US" sz="1600" dirty="0" smtClean="0"/>
              <a:t>   nothing </a:t>
            </a:r>
            <a:r>
              <a:rPr lang="en-US" sz="1600" i="1" dirty="0" smtClean="0"/>
              <a:t>inherently</a:t>
            </a:r>
            <a:r>
              <a:rPr lang="en-US" sz="1600" dirty="0" smtClean="0"/>
              <a:t> matters</a:t>
            </a:r>
          </a:p>
          <a:p>
            <a:pPr marL="0" indent="0">
              <a:buNone/>
            </a:pPr>
            <a:endParaRPr lang="en-US" sz="1600" dirty="0" smtClean="0"/>
          </a:p>
        </p:txBody>
      </p:sp>
      <p:pic>
        <p:nvPicPr>
          <p:cNvPr id="4098" name="Picture 2" descr="C:\Users\James\Desktop\dave jan 2011 talk\2-flatworm.jpg"/>
          <p:cNvPicPr>
            <a:picLocks noChangeAspect="1" noChangeArrowheads="1"/>
          </p:cNvPicPr>
          <p:nvPr/>
        </p:nvPicPr>
        <p:blipFill>
          <a:blip r:embed="rId2" cstate="print"/>
          <a:srcRect/>
          <a:stretch>
            <a:fillRect/>
          </a:stretch>
        </p:blipFill>
        <p:spPr bwMode="auto">
          <a:xfrm>
            <a:off x="5562599" y="3276600"/>
            <a:ext cx="3087845" cy="2438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a:bodyPr>
          <a:lstStyle/>
          <a:p>
            <a:r>
              <a:rPr lang="en-US" cap="small" dirty="0" smtClean="0"/>
              <a:t>THE FUTURE OF SENTIENCE</a:t>
            </a:r>
            <a:endParaRPr lang="en-US" cap="small" dirty="0"/>
          </a:p>
        </p:txBody>
      </p:sp>
      <p:sp>
        <p:nvSpPr>
          <p:cNvPr id="3" name="Footer Placeholder 2"/>
          <p:cNvSpPr>
            <a:spLocks noGrp="1"/>
          </p:cNvSpPr>
          <p:nvPr>
            <p:ph type="ftr" sz="quarter" idx="11"/>
          </p:nvPr>
        </p:nvSpPr>
        <p:spPr/>
        <p:txBody>
          <a:bodyPr/>
          <a:lstStyle/>
          <a:p>
            <a:r>
              <a:rPr lang="en-US" dirty="0" smtClean="0"/>
              <a:t>David Pearce - www.abolitionist.com</a:t>
            </a:r>
            <a:endParaRPr lang="en-US" dirty="0"/>
          </a:p>
        </p:txBody>
      </p:sp>
      <p:sp>
        <p:nvSpPr>
          <p:cNvPr id="5" name="Content Placeholder 4"/>
          <p:cNvSpPr>
            <a:spLocks noGrp="1"/>
          </p:cNvSpPr>
          <p:nvPr>
            <p:ph sz="quarter" idx="1"/>
          </p:nvPr>
        </p:nvSpPr>
        <p:spPr>
          <a:xfrm>
            <a:off x="301752" y="1527048"/>
            <a:ext cx="5489448" cy="4797552"/>
          </a:xfrm>
        </p:spPr>
        <p:txBody>
          <a:bodyPr>
            <a:normAutofit/>
          </a:bodyPr>
          <a:lstStyle/>
          <a:p>
            <a:pPr marL="0" indent="0">
              <a:buNone/>
            </a:pPr>
            <a:r>
              <a:rPr lang="en-US" sz="1600" dirty="0" smtClean="0"/>
              <a:t>QUESTIONS:</a:t>
            </a:r>
          </a:p>
          <a:p>
            <a:pPr marL="0" indent="0">
              <a:buNone/>
            </a:pPr>
            <a:endParaRPr lang="en-US" sz="1600" dirty="0" smtClean="0"/>
          </a:p>
          <a:p>
            <a:pPr marL="342900" indent="-342900">
              <a:buAutoNum type="arabicParenR"/>
            </a:pPr>
            <a:r>
              <a:rPr lang="en-US" sz="1600" dirty="0" smtClean="0"/>
              <a:t>Why aren't organic robots mere zombies? (the Hard Problem of Consciousness, the Explanatory Gap)</a:t>
            </a:r>
          </a:p>
          <a:p>
            <a:pPr marL="342900" indent="-342900">
              <a:buAutoNum type="arabicParenR"/>
            </a:pPr>
            <a:endParaRPr lang="en-US" sz="1600" dirty="0" smtClean="0"/>
          </a:p>
          <a:p>
            <a:pPr marL="342900" indent="-342900">
              <a:buAutoNum type="arabicParenR"/>
            </a:pPr>
            <a:r>
              <a:rPr lang="en-US" sz="1600" dirty="0" smtClean="0"/>
              <a:t>Does the future of life lie in super-</a:t>
            </a:r>
            <a:r>
              <a:rPr lang="en-US" sz="1600" dirty="0" err="1" smtClean="0"/>
              <a:t>AGIs</a:t>
            </a:r>
            <a:r>
              <a:rPr lang="en-US" sz="1600" dirty="0" smtClean="0"/>
              <a:t> governed by formal utility functions -  or in  reinforcement learning, gradients of intelligent bliss and mind-reading organic robots?</a:t>
            </a:r>
          </a:p>
          <a:p>
            <a:pPr marL="342900" indent="-342900">
              <a:buNone/>
            </a:pPr>
            <a:r>
              <a:rPr lang="en-US" sz="1600" dirty="0" smtClean="0"/>
              <a:t>	Or hybrids of both?</a:t>
            </a:r>
          </a:p>
          <a:p>
            <a:pPr marL="342900" indent="-342900">
              <a:buNone/>
            </a:pPr>
            <a:r>
              <a:rPr lang="en-US" sz="1600" dirty="0" smtClean="0"/>
              <a:t>	Or neither?</a:t>
            </a:r>
          </a:p>
        </p:txBody>
      </p:sp>
      <p:pic>
        <p:nvPicPr>
          <p:cNvPr id="4098" name="Picture 2" descr="C:\Users\James\Desktop\dave jan 2011 talk\2-flatworm.jpg"/>
          <p:cNvPicPr>
            <a:picLocks noChangeAspect="1" noChangeArrowheads="1"/>
          </p:cNvPicPr>
          <p:nvPr/>
        </p:nvPicPr>
        <p:blipFill>
          <a:blip r:embed="rId2" cstate="print"/>
          <a:srcRect/>
          <a:stretch>
            <a:fillRect/>
          </a:stretch>
        </p:blipFill>
        <p:spPr bwMode="auto">
          <a:xfrm>
            <a:off x="304800" y="228600"/>
            <a:ext cx="1258888" cy="994115"/>
          </a:xfrm>
          <a:prstGeom prst="rect">
            <a:avLst/>
          </a:prstGeom>
          <a:noFill/>
        </p:spPr>
      </p:pic>
      <p:pic>
        <p:nvPicPr>
          <p:cNvPr id="4099" name="Picture 3" descr="C:\Users\James\Desktop\dave jan 2011 talk\2-opera-singer (4).jpg"/>
          <p:cNvPicPr>
            <a:picLocks noChangeAspect="1" noChangeArrowheads="1"/>
          </p:cNvPicPr>
          <p:nvPr/>
        </p:nvPicPr>
        <p:blipFill>
          <a:blip r:embed="rId3" cstate="print"/>
          <a:srcRect/>
          <a:stretch>
            <a:fillRect/>
          </a:stretch>
        </p:blipFill>
        <p:spPr bwMode="auto">
          <a:xfrm>
            <a:off x="6019800" y="1905000"/>
            <a:ext cx="2286000" cy="3666748"/>
          </a:xfrm>
          <a:prstGeom prst="rect">
            <a:avLst/>
          </a:prstGeom>
          <a:noFill/>
        </p:spPr>
      </p:pic>
      <p:sp>
        <p:nvSpPr>
          <p:cNvPr id="7" name="TextBox 6"/>
          <p:cNvSpPr txBox="1"/>
          <p:nvPr/>
        </p:nvSpPr>
        <p:spPr>
          <a:xfrm>
            <a:off x="457200" y="5410200"/>
            <a:ext cx="6019800" cy="954107"/>
          </a:xfrm>
          <a:prstGeom prst="rect">
            <a:avLst/>
          </a:prstGeom>
          <a:noFill/>
        </p:spPr>
        <p:txBody>
          <a:bodyPr wrap="square" rtlCol="0">
            <a:spAutoFit/>
          </a:bodyPr>
          <a:lstStyle/>
          <a:p>
            <a:r>
              <a:rPr lang="en-US" sz="800" dirty="0" smtClean="0"/>
              <a:t>Refs:</a:t>
            </a:r>
          </a:p>
          <a:p>
            <a:pPr marL="228600" indent="-228600">
              <a:buFont typeface="+mj-lt"/>
              <a:buAutoNum type="arabicPeriod"/>
            </a:pPr>
            <a:r>
              <a:rPr lang="en-US" sz="800" dirty="0" smtClean="0"/>
              <a:t>http://plato.stanford.edu/entries/zombies/</a:t>
            </a:r>
          </a:p>
          <a:p>
            <a:pPr marL="228600" indent="-228600">
              <a:buFont typeface="+mj-lt"/>
              <a:buAutoNum type="arabicPeriod"/>
            </a:pPr>
            <a:r>
              <a:rPr lang="en-US" sz="800" dirty="0" smtClean="0"/>
              <a:t>http://en.wikipedia.org/wiki/Hard_problem_of_consciousness</a:t>
            </a:r>
          </a:p>
          <a:p>
            <a:pPr marL="228600" indent="-228600">
              <a:buFont typeface="+mj-lt"/>
              <a:buAutoNum type="arabicPeriod"/>
            </a:pPr>
            <a:r>
              <a:rPr lang="en-US" sz="800" dirty="0" smtClean="0"/>
              <a:t>http://en.wikipedia.org/wiki/Explanatory_gap</a:t>
            </a:r>
          </a:p>
          <a:p>
            <a:pPr marL="228600" indent="-228600">
              <a:buFont typeface="+mj-lt"/>
              <a:buAutoNum type="arabicPeriod"/>
            </a:pPr>
            <a:r>
              <a:rPr lang="en-US" sz="800" dirty="0" smtClean="0"/>
              <a:t>Galen </a:t>
            </a:r>
            <a:r>
              <a:rPr lang="en-US" sz="800" dirty="0" err="1" smtClean="0"/>
              <a:t>Strawson</a:t>
            </a:r>
            <a:r>
              <a:rPr lang="en-US" sz="800" dirty="0" smtClean="0"/>
              <a:t> (2006). Realistic Monism - Why </a:t>
            </a:r>
            <a:r>
              <a:rPr lang="en-US" sz="800" dirty="0" err="1" smtClean="0"/>
              <a:t>Physicalism</a:t>
            </a:r>
            <a:r>
              <a:rPr lang="en-US" sz="800" dirty="0" smtClean="0"/>
              <a:t> Entails </a:t>
            </a:r>
            <a:r>
              <a:rPr lang="en-US" sz="800" dirty="0" err="1" smtClean="0"/>
              <a:t>Panpsychism</a:t>
            </a:r>
            <a:r>
              <a:rPr lang="en-US" sz="800" dirty="0" smtClean="0"/>
              <a:t>. </a:t>
            </a:r>
            <a:r>
              <a:rPr lang="en-US" sz="800" i="1" dirty="0" smtClean="0"/>
              <a:t>Journal of Consciousness Studies </a:t>
            </a:r>
            <a:r>
              <a:rPr lang="en-US" sz="800" dirty="0" smtClean="0"/>
              <a:t>13 (10-11):3-31</a:t>
            </a:r>
          </a:p>
          <a:p>
            <a:pPr marL="228600" indent="-228600">
              <a:buFont typeface="+mj-lt"/>
              <a:buAutoNum type="arabicPeriod"/>
            </a:pPr>
            <a:r>
              <a:rPr lang="en-US" sz="800" i="1" dirty="0" smtClean="0"/>
              <a:t>The Singularity Is Near: When Humans Transcend Biology </a:t>
            </a:r>
            <a:r>
              <a:rPr lang="en-US" sz="800" dirty="0" smtClean="0"/>
              <a:t>(2005) by Ray </a:t>
            </a:r>
            <a:r>
              <a:rPr lang="en-US" sz="800" dirty="0" err="1" smtClean="0"/>
              <a:t>Kurzweil</a:t>
            </a:r>
            <a:endParaRPr lang="en-US" sz="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2885</TotalTime>
  <Words>3174</Words>
  <Application>Microsoft Office PowerPoint</Application>
  <PresentationFormat>On-screen Show (4:3)</PresentationFormat>
  <Paragraphs>361</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Georgia</vt:lpstr>
      <vt:lpstr>Wingdings 2</vt:lpstr>
      <vt:lpstr>Batang</vt:lpstr>
      <vt:lpstr>Calibri</vt:lpstr>
      <vt:lpstr>Wingdings</vt:lpstr>
      <vt:lpstr>Civic</vt:lpstr>
      <vt:lpstr>What Is Empathetic Superintelligence? David Pearce</vt:lpstr>
      <vt:lpstr>Overview</vt:lpstr>
      <vt:lpstr> INTRODUCTION</vt:lpstr>
      <vt:lpstr> INTRODUCTION</vt:lpstr>
      <vt:lpstr>PROPOSAL:</vt:lpstr>
      <vt:lpstr>SUPER-JAINISM?</vt:lpstr>
      <vt:lpstr>SUPER-JAINISM?</vt:lpstr>
      <vt:lpstr>THE FUTURE OF SENTIENCE</vt:lpstr>
      <vt:lpstr>THE FUTURE OF SENTIENCE</vt:lpstr>
      <vt:lpstr>WHAT IS FRIENDLINESS?</vt:lpstr>
      <vt:lpstr>WHAT IS FRIENDLINESS?</vt:lpstr>
      <vt:lpstr>A GOD'S-EYE-VIEW</vt:lpstr>
      <vt:lpstr>THE EVOLUTIONARY ORIGINS OF UNFRIENDLINESS IN ORGANIC ROBOTS</vt:lpstr>
      <vt:lpstr>WHY ARE HUMANS THE MOST COGNITIVELY SUCCESSFUL SPECIES ON EARTH? WHAT IS INTELLIGENCE?</vt:lpstr>
      <vt:lpstr>WHY ARE HUMANS THE MOST COGNITIVELY SUCCESSFUL SPECIES ON EARTH? WHAT IS INTELLIGENCE?</vt:lpstr>
      <vt:lpstr>ROUTES TO BIO-HAPPINESS and BIO-FRIENDLINESS</vt:lpstr>
      <vt:lpstr>WHAT’S THE EASIEST WAY TO DISARM A POTENTIALLY HOSTILE ALPHA MALE ORGANIC ROBOT?</vt:lpstr>
      <vt:lpstr>WHAT’S THE EASIEST WAY TO DISARM A POTENTIALLY HOSTILE ALPHA MALE ORGANIC ROBOT?</vt:lpstr>
      <vt:lpstr>THE RAVERS’ MOTTO : P.L.U.R.</vt:lpstr>
      <vt:lpstr>The Problem of (Un)Friendliness Why Empathogenic Drugs Are (probably) Not The Answer</vt:lpstr>
      <vt:lpstr>QUESTION:  Could The Functional Equivalent Of An Empathogenic “Hug Drug” Tame A Potentially Non-Friendly Super-AGI?</vt:lpstr>
      <vt:lpstr>LONG-TERM SOLUTIONS:  THE REPRODUCTIVE REVOLUTION</vt:lpstr>
      <vt:lpstr>LONG-TERM SOLUTIONS:  THE REPRODUCTIVE REVOLUTION</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Empathetic Superintelligence</dc:title>
  <dc:creator>James Evans</dc:creator>
  <cp:lastModifiedBy>James Evans</cp:lastModifiedBy>
  <cp:revision>462</cp:revision>
  <dcterms:created xsi:type="dcterms:W3CDTF">2010-05-29T02:19:23Z</dcterms:created>
  <dcterms:modified xsi:type="dcterms:W3CDTF">2011-01-29T15:16:44Z</dcterms:modified>
</cp:coreProperties>
</file>